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Economica"/>
      <p:regular r:id="rId88"/>
      <p:bold r:id="rId89"/>
      <p:italic r:id="rId90"/>
      <p:boldItalic r:id="rId91"/>
    </p:embeddedFont>
    <p:embeddedFont>
      <p:font typeface="Open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Economica-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Economica-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OpenSans-boldItalic.fntdata"/><Relationship Id="rId50" Type="http://schemas.openxmlformats.org/officeDocument/2006/relationships/slide" Target="slides/slide45.xml"/><Relationship Id="rId94" Type="http://schemas.openxmlformats.org/officeDocument/2006/relationships/font" Target="fonts/OpenSans-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Economica-boldItalic.fntdata"/><Relationship Id="rId90" Type="http://schemas.openxmlformats.org/officeDocument/2006/relationships/font" Target="fonts/Economica-italic.fntdata"/><Relationship Id="rId93" Type="http://schemas.openxmlformats.org/officeDocument/2006/relationships/font" Target="fonts/OpenSans-bold.fntdata"/><Relationship Id="rId92"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bcdd2cec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bcdd2cec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bcdd2cec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bcdd2cec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bcdd2cec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bcdd2cec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bcdd2cec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bcdd2cec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bcdd2cec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bcdd2cec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bcdd2cec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bcdd2cec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bcdd2cec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bcdd2cec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bcdd2cec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bcdd2cec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bcdd2cec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bcdd2cec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bcdd2cec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bcdd2cec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c879d7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c879d7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bcdd2cec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bcdd2cec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bcdd2cec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bcdd2cec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bcdd2cec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bcdd2cec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bcdd2cec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bcdd2cec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c879d7c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c879d7c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c879d7c4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c879d7c4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c879d7c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c879d7c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bcdd2cec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bcdd2cec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bcdd2cec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bcdd2cec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bcdd2cec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bcdd2cec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bcdd2cec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bcdd2cec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bcdd2cec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bcdd2cec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45a2897ff_0_1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1045a2897ff_0_1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bcdd2cec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bcdd2cec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bcdd2cec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bcdd2cec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bcdd2cec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bcdd2cec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bcdd2cec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bcdd2cec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bcdd2cec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bcdd2cec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bcdd2cec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bcdd2cec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bcdd2cec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bcdd2cec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bcdd2cec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bcdd2cec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bcdd2cec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bcdd2ce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45a2897ff_0_13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045a2897ff_0_1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bcdd2cec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bcdd2cec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bcdd2cec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bcdd2cec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c879d7c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c879d7c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c879d7c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c879d7c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45a2897f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045a2897f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45a2897ff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1045a2897ff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45a2897ff_0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045a2897ff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45a2897ff_0_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045a2897ff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45a2897f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45a2897f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bcdd2cec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bcdd2cec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45a2897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45a2897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45a2897ff_0_4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045a2897ff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45a2897ff_0_4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045a2897ff_0_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45a2897ff_0_4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1045a2897ff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45a2897ff_0_4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1045a2897ff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45a2897f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45a2897f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45a2897ff_0_5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1045a2897ff_0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45a2897ff_0_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1045a2897ff_0_6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1045a2897ff_0_6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45a2897ff_0_6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1045a2897ff_0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45a2897ff_0_7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1045a2897ff_0_7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bcdd2cec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bcdd2cec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45a2897ff_0_8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1045a2897ff_0_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45a2897ff_0_8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1045a2897ff_0_8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45a2897ff_0_9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1045a2897ff_0_9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45a2897ff_0_10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g1045a2897ff_0_1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045a2897ff_0_10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g1045a2897ff_0_10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45a2897ff_0_12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1045a2897ff_0_1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45a2897f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045a2897ff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45a2897f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045a2897f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45a2897ff_0_13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g1045a2897ff_0_1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45a2897ff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45a2897ff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bcdd2cec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bcdd2cec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45a2897ff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45a2897ff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45a2897ff_0_14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1045a2897ff_0_14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45a2897ff_0_1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045a2897ff_0_1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45a2897ff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45a2897ff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045a2897ff_0_15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g1045a2897ff_0_1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45a2897ff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45a2897ff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45a2897ff_0_16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g1045a2897ff_0_1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45a2897ff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45a2897ff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045a2897ff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045a2897ff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45a2897ff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45a2897ff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bcdd2cec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bcdd2cec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45a2897ff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45a2897ff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bcdd2cec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bcdd2cec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45a2897f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45a2897f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bcdd2cec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bcdd2cec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61" name="Google Shape;61;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151524"/>
            <a:ext cx="3054600" cy="183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080"/>
              <a:t>Introduction to System Analysis and Design</a:t>
            </a:r>
            <a:endParaRPr b="1" sz="4080"/>
          </a:p>
        </p:txBody>
      </p:sp>
      <p:sp>
        <p:nvSpPr>
          <p:cNvPr id="69" name="Google Shape;69;p14"/>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000"/>
              <a:t>BE Computer Engineering</a:t>
            </a:r>
            <a:endParaRPr sz="2000"/>
          </a:p>
          <a:p>
            <a:pPr indent="0" lvl="0" marL="0" rtl="0" algn="ctr">
              <a:lnSpc>
                <a:spcPct val="80000"/>
              </a:lnSpc>
              <a:spcBef>
                <a:spcPts val="0"/>
              </a:spcBef>
              <a:spcAft>
                <a:spcPts val="0"/>
              </a:spcAft>
              <a:buNone/>
            </a:pPr>
            <a:r>
              <a:rPr lang="en" sz="2000"/>
              <a:t>KU, Year III/II 2021</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System Analyst </a:t>
            </a:r>
            <a:endParaRPr b="1" sz="4000"/>
          </a:p>
        </p:txBody>
      </p:sp>
      <p:sp>
        <p:nvSpPr>
          <p:cNvPr id="131" name="Google Shape;131;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2000">
                <a:highlight>
                  <a:srgbClr val="FFFFFF"/>
                </a:highlight>
              </a:rPr>
              <a:t>A business professional who uses analysis and design techniques to solve business problems using information technology.</a:t>
            </a:r>
            <a:endParaRPr sz="2000">
              <a:highlight>
                <a:srgbClr val="FFFFFF"/>
              </a:highlight>
            </a:endParaRPr>
          </a:p>
          <a:p>
            <a:pPr indent="0" lvl="0" marL="0" rtl="0" algn="l">
              <a:spcBef>
                <a:spcPts val="0"/>
              </a:spcBef>
              <a:spcAft>
                <a:spcPts val="1200"/>
              </a:spcAft>
              <a:buNone/>
            </a:pPr>
            <a:r>
              <a:t/>
            </a:r>
            <a:endParaRPr sz="2000"/>
          </a:p>
        </p:txBody>
      </p:sp>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The Roles of a System Analyst</a:t>
            </a:r>
            <a:endParaRPr b="1" sz="4000"/>
          </a:p>
        </p:txBody>
      </p:sp>
      <p:sp>
        <p:nvSpPr>
          <p:cNvPr id="138" name="Google Shape;138;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Business knowledge.</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Business problem solver.</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Help translate business requirements into IT projects.</a:t>
            </a:r>
            <a:endParaRPr sz="2000"/>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System Development Life Cycle(SDLC)</a:t>
            </a:r>
            <a:endParaRPr b="1" sz="4000"/>
          </a:p>
        </p:txBody>
      </p:sp>
      <p:sp>
        <p:nvSpPr>
          <p:cNvPr id="145" name="Google Shape;145;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5"/>
          <p:cNvPicPr preferRelativeResize="0"/>
          <p:nvPr/>
        </p:nvPicPr>
        <p:blipFill>
          <a:blip r:embed="rId3">
            <a:alphaModFix/>
          </a:blip>
          <a:stretch>
            <a:fillRect/>
          </a:stretch>
        </p:blipFill>
        <p:spPr>
          <a:xfrm>
            <a:off x="311700" y="1909650"/>
            <a:ext cx="8653801" cy="2297275"/>
          </a:xfrm>
          <a:prstGeom prst="rect">
            <a:avLst/>
          </a:prstGeom>
          <a:noFill/>
          <a:ln>
            <a:noFill/>
          </a:ln>
        </p:spPr>
      </p:pic>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System </a:t>
            </a:r>
            <a:r>
              <a:rPr b="1" lang="en" sz="4000"/>
              <a:t>Development</a:t>
            </a:r>
            <a:r>
              <a:rPr b="1" lang="en" sz="4000"/>
              <a:t> Life Cycle</a:t>
            </a:r>
            <a:endParaRPr b="1" sz="4000"/>
          </a:p>
        </p:txBody>
      </p:sp>
      <p:sp>
        <p:nvSpPr>
          <p:cNvPr id="153" name="Google Shape;153;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b="1" lang="en" sz="2000">
                <a:highlight>
                  <a:srgbClr val="FFFFFF"/>
                </a:highlight>
              </a:rPr>
              <a:t>Project planning</a:t>
            </a:r>
            <a:r>
              <a:rPr lang="en" sz="2000">
                <a:highlight>
                  <a:srgbClr val="FFFFFF"/>
                </a:highlight>
              </a:rPr>
              <a:t> – initiate, ensure feasibility, plan schedule, obtain approval for project</a:t>
            </a:r>
            <a:endParaRPr sz="2000">
              <a:highlight>
                <a:srgbClr val="FFFFFF"/>
              </a:highlight>
            </a:endParaRPr>
          </a:p>
          <a:p>
            <a:pPr indent="-355600" lvl="0" marL="457200" rtl="0" algn="just">
              <a:spcBef>
                <a:spcPts val="0"/>
              </a:spcBef>
              <a:spcAft>
                <a:spcPts val="0"/>
              </a:spcAft>
              <a:buSzPts val="2000"/>
              <a:buChar char="●"/>
            </a:pPr>
            <a:r>
              <a:rPr b="1" lang="en" sz="2000">
                <a:highlight>
                  <a:srgbClr val="FFFFFF"/>
                </a:highlight>
              </a:rPr>
              <a:t>Analysis</a:t>
            </a:r>
            <a:r>
              <a:rPr lang="en" sz="2000">
                <a:highlight>
                  <a:srgbClr val="FFFFFF"/>
                </a:highlight>
              </a:rPr>
              <a:t> – understand business needs and processing requirements</a:t>
            </a:r>
            <a:endParaRPr sz="2000">
              <a:highlight>
                <a:srgbClr val="FFFFFF"/>
              </a:highlight>
            </a:endParaRPr>
          </a:p>
          <a:p>
            <a:pPr indent="-355600" lvl="0" marL="457200" rtl="0" algn="just">
              <a:spcBef>
                <a:spcPts val="0"/>
              </a:spcBef>
              <a:spcAft>
                <a:spcPts val="0"/>
              </a:spcAft>
              <a:buSzPts val="2000"/>
              <a:buChar char="●"/>
            </a:pPr>
            <a:r>
              <a:rPr b="1" lang="en" sz="2000">
                <a:highlight>
                  <a:srgbClr val="FFFFFF"/>
                </a:highlight>
              </a:rPr>
              <a:t>Design</a:t>
            </a:r>
            <a:r>
              <a:rPr lang="en" sz="2000">
                <a:highlight>
                  <a:srgbClr val="FFFFFF"/>
                </a:highlight>
              </a:rPr>
              <a:t> – define solution system based on requirements and analysis decisions</a:t>
            </a:r>
            <a:endParaRPr sz="2000">
              <a:highlight>
                <a:srgbClr val="FFFFFF"/>
              </a:highlight>
            </a:endParaRPr>
          </a:p>
          <a:p>
            <a:pPr indent="-355600" lvl="0" marL="457200" rtl="0" algn="just">
              <a:spcBef>
                <a:spcPts val="0"/>
              </a:spcBef>
              <a:spcAft>
                <a:spcPts val="0"/>
              </a:spcAft>
              <a:buSzPts val="2000"/>
              <a:buChar char="●"/>
            </a:pPr>
            <a:r>
              <a:rPr b="1" lang="en" sz="2000">
                <a:highlight>
                  <a:srgbClr val="FFFFFF"/>
                </a:highlight>
              </a:rPr>
              <a:t>Implementation</a:t>
            </a:r>
            <a:r>
              <a:rPr lang="en" sz="2000">
                <a:highlight>
                  <a:srgbClr val="FFFFFF"/>
                </a:highlight>
              </a:rPr>
              <a:t> – construct, test, train users, and install new system</a:t>
            </a:r>
            <a:endParaRPr sz="2000">
              <a:highlight>
                <a:srgbClr val="FFFFFF"/>
              </a:highlight>
            </a:endParaRPr>
          </a:p>
          <a:p>
            <a:pPr indent="-355600" lvl="0" marL="457200" rtl="0" algn="just">
              <a:spcBef>
                <a:spcPts val="0"/>
              </a:spcBef>
              <a:spcAft>
                <a:spcPts val="0"/>
              </a:spcAft>
              <a:buSzPts val="2000"/>
              <a:buChar char="●"/>
            </a:pPr>
            <a:r>
              <a:rPr b="1" lang="en" sz="2000">
                <a:highlight>
                  <a:srgbClr val="FFFFFF"/>
                </a:highlight>
              </a:rPr>
              <a:t>Support</a:t>
            </a:r>
            <a:r>
              <a:rPr lang="en" sz="2000">
                <a:highlight>
                  <a:srgbClr val="FFFFFF"/>
                </a:highlight>
              </a:rPr>
              <a:t> – keep system running and improve it</a:t>
            </a:r>
            <a:endParaRPr sz="2000"/>
          </a:p>
        </p:txBody>
      </p:sp>
      <p:sp>
        <p:nvSpPr>
          <p:cNvPr id="154" name="Google Shape;1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SDLC</a:t>
            </a:r>
            <a:endParaRPr b="1" sz="4000"/>
          </a:p>
        </p:txBody>
      </p:sp>
      <p:sp>
        <p:nvSpPr>
          <p:cNvPr id="160" name="Google Shape;160;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highlight>
                  <a:srgbClr val="FFFFFF"/>
                </a:highlight>
              </a:rPr>
              <a:t>Each of the phases in SDLC include a set of steps, which rely on techniques that produce </a:t>
            </a:r>
            <a:r>
              <a:rPr b="1" lang="en" sz="2000">
                <a:highlight>
                  <a:srgbClr val="FFFFFF"/>
                </a:highlight>
              </a:rPr>
              <a:t>specific deliverables</a:t>
            </a:r>
            <a:r>
              <a:rPr lang="en" sz="2000">
                <a:highlight>
                  <a:srgbClr val="FFFFFF"/>
                </a:highlight>
              </a:rPr>
              <a:t> that provide understanding about the project.</a:t>
            </a:r>
            <a:endParaRPr sz="2000">
              <a:highlight>
                <a:srgbClr val="FFFFFF"/>
              </a:highlight>
            </a:endParaRPr>
          </a:p>
          <a:p>
            <a:pPr indent="-355600" lvl="0" marL="457200" rtl="0" algn="l">
              <a:spcBef>
                <a:spcPts val="0"/>
              </a:spcBef>
              <a:spcAft>
                <a:spcPts val="0"/>
              </a:spcAft>
              <a:buSzPts val="2000"/>
              <a:buChar char="●"/>
            </a:pPr>
            <a:r>
              <a:rPr lang="en" sz="2000">
                <a:highlight>
                  <a:srgbClr val="FFFFFF"/>
                </a:highlight>
              </a:rPr>
              <a:t>The system evolves through gradual refinement</a:t>
            </a:r>
            <a:endParaRPr sz="2000"/>
          </a:p>
        </p:txBody>
      </p:sp>
      <p:sp>
        <p:nvSpPr>
          <p:cNvPr id="161" name="Google Shape;16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Planning </a:t>
            </a:r>
            <a:endParaRPr b="1" sz="4000"/>
          </a:p>
        </p:txBody>
      </p:sp>
      <p:sp>
        <p:nvSpPr>
          <p:cNvPr id="167" name="Google Shape;167;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This phase is the fundamental process of understanding why an information system should be built.</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The Planning phase will also determine how the project team will go about building the information system.</a:t>
            </a:r>
            <a:endParaRPr sz="2000"/>
          </a:p>
        </p:txBody>
      </p:sp>
      <p:sp>
        <p:nvSpPr>
          <p:cNvPr id="168" name="Google Shape;16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Planning</a:t>
            </a:r>
            <a:r>
              <a:rPr lang="en"/>
              <a:t> </a:t>
            </a:r>
            <a:endParaRPr/>
          </a:p>
        </p:txBody>
      </p:sp>
      <p:sp>
        <p:nvSpPr>
          <p:cNvPr id="174" name="Google Shape;174;p2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The Planning phase is composed of two planning steps:</a:t>
            </a:r>
            <a:endParaRPr sz="2000">
              <a:highlight>
                <a:srgbClr val="FFFFFF"/>
              </a:highlight>
            </a:endParaRPr>
          </a:p>
          <a:p>
            <a:pPr indent="-355600" lvl="0" marL="914400" rtl="0" algn="just">
              <a:spcBef>
                <a:spcPts val="0"/>
              </a:spcBef>
              <a:spcAft>
                <a:spcPts val="0"/>
              </a:spcAft>
              <a:buSzPts val="2000"/>
              <a:buAutoNum type="romanUcPeriod"/>
            </a:pPr>
            <a:r>
              <a:rPr lang="en" sz="2000">
                <a:highlight>
                  <a:srgbClr val="FFFFFF"/>
                </a:highlight>
              </a:rPr>
              <a:t>During </a:t>
            </a:r>
            <a:r>
              <a:rPr b="1" lang="en" sz="2000">
                <a:highlight>
                  <a:srgbClr val="FFFFFF"/>
                </a:highlight>
              </a:rPr>
              <a:t>project initiation,</a:t>
            </a:r>
            <a:r>
              <a:rPr lang="en" sz="2000">
                <a:highlight>
                  <a:srgbClr val="FFFFFF"/>
                </a:highlight>
              </a:rPr>
              <a:t> the system’s business value to the organization is identified (How will it lower costs or increase revenues?) as well as the feasibility of the project from different point of views</a:t>
            </a:r>
            <a:endParaRPr sz="2000">
              <a:highlight>
                <a:srgbClr val="FFFFFF"/>
              </a:highlight>
            </a:endParaRPr>
          </a:p>
          <a:p>
            <a:pPr indent="-355600" lvl="0" marL="914400" rtl="0" algn="just">
              <a:spcBef>
                <a:spcPts val="0"/>
              </a:spcBef>
              <a:spcAft>
                <a:spcPts val="0"/>
              </a:spcAft>
              <a:buSzPts val="2000"/>
              <a:buAutoNum type="romanUcPeriod"/>
            </a:pPr>
            <a:r>
              <a:rPr lang="en" sz="2000">
                <a:highlight>
                  <a:srgbClr val="FFFFFF"/>
                </a:highlight>
              </a:rPr>
              <a:t>During </a:t>
            </a:r>
            <a:r>
              <a:rPr b="1" lang="en" sz="2000">
                <a:highlight>
                  <a:srgbClr val="FFFFFF"/>
                </a:highlight>
              </a:rPr>
              <a:t>project management,</a:t>
            </a:r>
            <a:r>
              <a:rPr lang="en" sz="2000">
                <a:highlight>
                  <a:srgbClr val="FFFFFF"/>
                </a:highlight>
              </a:rPr>
              <a:t> the project manager creates a work plan, staffs the project, and puts techniques in place to help the project team control and direct the project through the entire SDLC.</a:t>
            </a:r>
            <a:endParaRPr sz="2000"/>
          </a:p>
        </p:txBody>
      </p:sp>
      <p:sp>
        <p:nvSpPr>
          <p:cNvPr id="175" name="Google Shape;17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Analysis</a:t>
            </a:r>
            <a:endParaRPr b="1" sz="4000"/>
          </a:p>
        </p:txBody>
      </p:sp>
      <p:sp>
        <p:nvSpPr>
          <p:cNvPr id="181" name="Google Shape;181;p3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The analysis phase answers the questions of who will use the system, what the system will do, and where and when it will be used.</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During this phase the project team investigates any current system(s), identifies improvement opportunities, and develops a concept for the new system.</a:t>
            </a:r>
            <a:endParaRPr sz="2000"/>
          </a:p>
        </p:txBody>
      </p:sp>
      <p:sp>
        <p:nvSpPr>
          <p:cNvPr id="182" name="Google Shape;18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Analysis</a:t>
            </a:r>
            <a:endParaRPr b="1"/>
          </a:p>
        </p:txBody>
      </p:sp>
      <p:sp>
        <p:nvSpPr>
          <p:cNvPr id="188" name="Google Shape;188;p3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highlight>
                  <a:srgbClr val="FFFFFF"/>
                </a:highlight>
              </a:rPr>
              <a:t>This phase has three analysis steps.</a:t>
            </a:r>
            <a:endParaRPr sz="2000">
              <a:highlight>
                <a:srgbClr val="FFFFFF"/>
              </a:highlight>
            </a:endParaRPr>
          </a:p>
          <a:p>
            <a:pPr indent="-355600" lvl="0" marL="914400" rtl="0" algn="just">
              <a:spcBef>
                <a:spcPts val="0"/>
              </a:spcBef>
              <a:spcAft>
                <a:spcPts val="0"/>
              </a:spcAft>
              <a:buSzPts val="2000"/>
              <a:buAutoNum type="romanUcPeriod"/>
            </a:pPr>
            <a:r>
              <a:rPr b="1" lang="en" sz="2000">
                <a:highlight>
                  <a:srgbClr val="FFFFFF"/>
                </a:highlight>
              </a:rPr>
              <a:t>Analysis strategy:</a:t>
            </a:r>
            <a:r>
              <a:rPr lang="en" sz="2000">
                <a:highlight>
                  <a:srgbClr val="FFFFFF"/>
                </a:highlight>
              </a:rPr>
              <a:t> This is developed to guide the projects team’s efforts. This includes an analysis of the current system.</a:t>
            </a:r>
            <a:endParaRPr sz="2000">
              <a:highlight>
                <a:srgbClr val="FFFFFF"/>
              </a:highlight>
            </a:endParaRPr>
          </a:p>
          <a:p>
            <a:pPr indent="-355600" lvl="0" marL="914400" rtl="0" algn="just">
              <a:spcBef>
                <a:spcPts val="0"/>
              </a:spcBef>
              <a:spcAft>
                <a:spcPts val="0"/>
              </a:spcAft>
              <a:buSzPts val="2000"/>
              <a:buAutoNum type="romanUcPeriod"/>
            </a:pPr>
            <a:r>
              <a:rPr b="1" lang="en" sz="2000">
                <a:highlight>
                  <a:srgbClr val="FFFFFF"/>
                </a:highlight>
              </a:rPr>
              <a:t>Requirements gathering:</a:t>
            </a:r>
            <a:r>
              <a:rPr lang="en" sz="2000">
                <a:highlight>
                  <a:srgbClr val="FFFFFF"/>
                </a:highlight>
              </a:rPr>
              <a:t> The analysis of this information leads to the development of a concept for a new system. This concept is used to build a set of analysis models.</a:t>
            </a:r>
            <a:endParaRPr sz="2000">
              <a:highlight>
                <a:srgbClr val="FFFFFF"/>
              </a:highlight>
            </a:endParaRPr>
          </a:p>
          <a:p>
            <a:pPr indent="-355600" lvl="0" marL="914400" rtl="0" algn="just">
              <a:spcBef>
                <a:spcPts val="0"/>
              </a:spcBef>
              <a:spcAft>
                <a:spcPts val="0"/>
              </a:spcAft>
              <a:buSzPts val="2000"/>
              <a:buAutoNum type="romanUcPeriod"/>
            </a:pPr>
            <a:r>
              <a:rPr b="1" lang="en" sz="2000">
                <a:highlight>
                  <a:srgbClr val="FFFFFF"/>
                </a:highlight>
              </a:rPr>
              <a:t>System proposal:</a:t>
            </a:r>
            <a:r>
              <a:rPr lang="en" sz="2000">
                <a:highlight>
                  <a:srgbClr val="FFFFFF"/>
                </a:highlight>
              </a:rPr>
              <a:t> The proposal is presented to the project sponsor and other key individuals who decide whether the project should continue to move forward.</a:t>
            </a:r>
            <a:endParaRPr sz="2000">
              <a:highlight>
                <a:srgbClr val="FFFFFF"/>
              </a:highlight>
            </a:endParaRPr>
          </a:p>
          <a:p>
            <a:pPr indent="0" lvl="0" marL="0" rtl="0" algn="l">
              <a:spcBef>
                <a:spcPts val="0"/>
              </a:spcBef>
              <a:spcAft>
                <a:spcPts val="1200"/>
              </a:spcAft>
              <a:buNone/>
            </a:pPr>
            <a:r>
              <a:t/>
            </a:r>
            <a:endParaRPr sz="2000"/>
          </a:p>
        </p:txBody>
      </p:sp>
      <p:sp>
        <p:nvSpPr>
          <p:cNvPr id="189" name="Google Shape;18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Analysis</a:t>
            </a:r>
            <a:endParaRPr b="1" sz="4000"/>
          </a:p>
        </p:txBody>
      </p:sp>
      <p:sp>
        <p:nvSpPr>
          <p:cNvPr id="195" name="Google Shape;195;p3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The system proposal is the initial deliverable that describes what business requirements the new system should meet.</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The deliverable from this phase is both an analysis and a high-level initial design for the new system.</a:t>
            </a:r>
            <a:endParaRPr sz="2000"/>
          </a:p>
        </p:txBody>
      </p:sp>
      <p:sp>
        <p:nvSpPr>
          <p:cNvPr id="196" name="Google Shape;1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000"/>
              <a:t>Part I</a:t>
            </a:r>
            <a:endParaRPr b="1" sz="4000"/>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b="1" lang="en" sz="2000"/>
              <a:t>Fundamental </a:t>
            </a:r>
            <a:r>
              <a:rPr b="1" lang="en" sz="2000"/>
              <a:t> Ideas of System Analysis and Design </a:t>
            </a:r>
            <a:endParaRPr b="1" sz="2000"/>
          </a:p>
          <a:p>
            <a:pPr indent="0" lvl="0" marL="0" rtl="0" algn="ctr">
              <a:spcBef>
                <a:spcPts val="1200"/>
              </a:spcBef>
              <a:spcAft>
                <a:spcPts val="1200"/>
              </a:spcAft>
              <a:buNone/>
            </a:pPr>
            <a:r>
              <a:rPr lang="en"/>
              <a:t>November 17, 2021.</a:t>
            </a:r>
            <a:endParaRPr/>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Design </a:t>
            </a:r>
            <a:endParaRPr b="1" sz="4000"/>
          </a:p>
        </p:txBody>
      </p:sp>
      <p:sp>
        <p:nvSpPr>
          <p:cNvPr id="202" name="Google Shape;202;p3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2000">
                <a:highlight>
                  <a:srgbClr val="FFFFFF"/>
                </a:highlight>
              </a:rPr>
              <a:t>In this phases it is decided how the system will operate, in terms of the hardware, software, and network infrastructure; the user interface, forms, and reports that will be used; and the specific programs, databases, and files that will be needed.</a:t>
            </a:r>
            <a:endParaRPr sz="2000"/>
          </a:p>
        </p:txBody>
      </p:sp>
      <p:sp>
        <p:nvSpPr>
          <p:cNvPr id="203" name="Google Shape;20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Design</a:t>
            </a:r>
            <a:endParaRPr b="1" sz="4000"/>
          </a:p>
        </p:txBody>
      </p:sp>
      <p:sp>
        <p:nvSpPr>
          <p:cNvPr id="209" name="Google Shape;209;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SzPts val="1500"/>
              <a:buAutoNum type="romanUcPeriod"/>
            </a:pPr>
            <a:r>
              <a:rPr b="1" lang="en" sz="2000">
                <a:highlight>
                  <a:srgbClr val="FFFFFF"/>
                </a:highlight>
              </a:rPr>
              <a:t>Design Strategy:</a:t>
            </a:r>
            <a:r>
              <a:rPr lang="en" sz="2000">
                <a:highlight>
                  <a:srgbClr val="FFFFFF"/>
                </a:highlight>
              </a:rPr>
              <a:t> This clarifies whether the system will be developed by the company or outside the company.</a:t>
            </a:r>
            <a:endParaRPr sz="2000">
              <a:highlight>
                <a:srgbClr val="FFFFFF"/>
              </a:highlight>
            </a:endParaRPr>
          </a:p>
          <a:p>
            <a:pPr indent="-323850" lvl="0" marL="457200" rtl="0" algn="just">
              <a:spcBef>
                <a:spcPts val="0"/>
              </a:spcBef>
              <a:spcAft>
                <a:spcPts val="0"/>
              </a:spcAft>
              <a:buSzPts val="1500"/>
              <a:buAutoNum type="romanUcPeriod"/>
            </a:pPr>
            <a:r>
              <a:rPr b="1" lang="en" sz="2000">
                <a:highlight>
                  <a:srgbClr val="FFFFFF"/>
                </a:highlight>
              </a:rPr>
              <a:t>Architecture Design: </a:t>
            </a:r>
            <a:r>
              <a:rPr lang="en" sz="2000">
                <a:highlight>
                  <a:srgbClr val="FFFFFF"/>
                </a:highlight>
              </a:rPr>
              <a:t>This describes the hardware, software, and network infrastructure that will be used.</a:t>
            </a:r>
            <a:endParaRPr sz="2000">
              <a:highlight>
                <a:srgbClr val="FFFFFF"/>
              </a:highlight>
            </a:endParaRPr>
          </a:p>
          <a:p>
            <a:pPr indent="-323850" lvl="0" marL="457200" rtl="0" algn="just">
              <a:spcBef>
                <a:spcPts val="0"/>
              </a:spcBef>
              <a:spcAft>
                <a:spcPts val="0"/>
              </a:spcAft>
              <a:buSzPts val="1500"/>
              <a:buAutoNum type="romanUcPeriod"/>
            </a:pPr>
            <a:r>
              <a:rPr b="1" lang="en" sz="2000">
                <a:highlight>
                  <a:srgbClr val="FFFFFF"/>
                </a:highlight>
              </a:rPr>
              <a:t>Database and File Specifications:</a:t>
            </a:r>
            <a:r>
              <a:rPr lang="en" sz="2000">
                <a:highlight>
                  <a:srgbClr val="FFFFFF"/>
                </a:highlight>
              </a:rPr>
              <a:t> These documents define what and where the data will be stored.</a:t>
            </a:r>
            <a:endParaRPr sz="2000">
              <a:highlight>
                <a:srgbClr val="FFFFFF"/>
              </a:highlight>
            </a:endParaRPr>
          </a:p>
          <a:p>
            <a:pPr indent="-323850" lvl="0" marL="457200" rtl="0" algn="just">
              <a:spcBef>
                <a:spcPts val="0"/>
              </a:spcBef>
              <a:spcAft>
                <a:spcPts val="0"/>
              </a:spcAft>
              <a:buSzPts val="1500"/>
              <a:buAutoNum type="romanUcPeriod"/>
            </a:pPr>
            <a:r>
              <a:rPr b="1" lang="en" sz="2000">
                <a:highlight>
                  <a:srgbClr val="FFFFFF"/>
                </a:highlight>
              </a:rPr>
              <a:t>Program Design: </a:t>
            </a:r>
            <a:r>
              <a:rPr lang="en" sz="2000">
                <a:highlight>
                  <a:srgbClr val="FFFFFF"/>
                </a:highlight>
              </a:rPr>
              <a:t>Defines what programs need to be written and what they will do.</a:t>
            </a:r>
            <a:endParaRPr sz="2000">
              <a:highlight>
                <a:srgbClr val="FFFFFF"/>
              </a:highlight>
            </a:endParaRPr>
          </a:p>
          <a:p>
            <a:pPr indent="-323850" lvl="0" marL="457200" rtl="0" algn="just">
              <a:spcBef>
                <a:spcPts val="0"/>
              </a:spcBef>
              <a:spcAft>
                <a:spcPts val="0"/>
              </a:spcAft>
              <a:buSzPts val="1500"/>
              <a:buAutoNum type="romanUcPeriod"/>
            </a:pPr>
            <a:r>
              <a:rPr b="1" lang="en" sz="2000">
                <a:highlight>
                  <a:srgbClr val="FFFFFF"/>
                </a:highlight>
              </a:rPr>
              <a:t>UI Design</a:t>
            </a:r>
            <a:endParaRPr b="1" sz="2000"/>
          </a:p>
        </p:txBody>
      </p:sp>
      <p:sp>
        <p:nvSpPr>
          <p:cNvPr id="210" name="Google Shape;21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Implementation</a:t>
            </a:r>
            <a:endParaRPr b="1" sz="4000"/>
          </a:p>
        </p:txBody>
      </p:sp>
      <p:sp>
        <p:nvSpPr>
          <p:cNvPr id="216" name="Google Shape;216;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During this phase, the system is either developed or purchased (in the case of packaged software).</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This phase is usually the longest and most expensive part of the process.</a:t>
            </a:r>
            <a:endParaRPr sz="2000">
              <a:highlight>
                <a:srgbClr val="FFFFFF"/>
              </a:highlight>
            </a:endParaRPr>
          </a:p>
          <a:p>
            <a:pPr indent="0" lvl="0" marL="0" rtl="0" algn="l">
              <a:spcBef>
                <a:spcPts val="0"/>
              </a:spcBef>
              <a:spcAft>
                <a:spcPts val="1200"/>
              </a:spcAft>
              <a:buNone/>
            </a:pPr>
            <a:r>
              <a:t/>
            </a:r>
            <a:endParaRPr sz="2000"/>
          </a:p>
        </p:txBody>
      </p:sp>
      <p:sp>
        <p:nvSpPr>
          <p:cNvPr id="217" name="Google Shape;21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Implementation</a:t>
            </a:r>
            <a:endParaRPr b="1" sz="4000"/>
          </a:p>
        </p:txBody>
      </p:sp>
      <p:sp>
        <p:nvSpPr>
          <p:cNvPr id="223" name="Google Shape;223;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This </a:t>
            </a:r>
            <a:r>
              <a:rPr lang="en" sz="2000"/>
              <a:t>phase</a:t>
            </a:r>
            <a:r>
              <a:rPr lang="en" sz="2000"/>
              <a:t> has </a:t>
            </a:r>
            <a:r>
              <a:rPr lang="en" sz="2000"/>
              <a:t>three</a:t>
            </a:r>
            <a:r>
              <a:rPr lang="en" sz="2000"/>
              <a:t> parts: </a:t>
            </a:r>
            <a:endParaRPr sz="2000"/>
          </a:p>
          <a:p>
            <a:pPr indent="-355600" lvl="0" marL="457200" rtl="0" algn="just">
              <a:spcBef>
                <a:spcPts val="1200"/>
              </a:spcBef>
              <a:spcAft>
                <a:spcPts val="0"/>
              </a:spcAft>
              <a:buSzPts val="2000"/>
              <a:buAutoNum type="arabicPeriod"/>
            </a:pPr>
            <a:r>
              <a:rPr b="1" lang="en" sz="2000">
                <a:highlight>
                  <a:srgbClr val="FFFFFF"/>
                </a:highlight>
              </a:rPr>
              <a:t>System Construction:</a:t>
            </a:r>
            <a:r>
              <a:rPr lang="en" sz="2000">
                <a:highlight>
                  <a:srgbClr val="FFFFFF"/>
                </a:highlight>
              </a:rPr>
              <a:t> The system is built and tested to make sure it performs as designed.</a:t>
            </a:r>
            <a:endParaRPr sz="2000">
              <a:highlight>
                <a:srgbClr val="FFFFFF"/>
              </a:highlight>
            </a:endParaRPr>
          </a:p>
          <a:p>
            <a:pPr indent="-355600" lvl="0" marL="457200" rtl="0" algn="just">
              <a:spcBef>
                <a:spcPts val="0"/>
              </a:spcBef>
              <a:spcAft>
                <a:spcPts val="0"/>
              </a:spcAft>
              <a:buSzPts val="2000"/>
              <a:buAutoNum type="arabicPeriod"/>
            </a:pPr>
            <a:r>
              <a:rPr b="1" lang="en" sz="2000">
                <a:highlight>
                  <a:srgbClr val="FFFFFF"/>
                </a:highlight>
              </a:rPr>
              <a:t>Installation:</a:t>
            </a:r>
            <a:r>
              <a:rPr lang="en" sz="2000">
                <a:highlight>
                  <a:srgbClr val="FFFFFF"/>
                </a:highlight>
              </a:rPr>
              <a:t> Prepare to support the installed system.</a:t>
            </a:r>
            <a:endParaRPr sz="2000">
              <a:highlight>
                <a:srgbClr val="FFFFFF"/>
              </a:highlight>
            </a:endParaRPr>
          </a:p>
          <a:p>
            <a:pPr indent="-355600" lvl="0" marL="457200" rtl="0" algn="just">
              <a:spcBef>
                <a:spcPts val="0"/>
              </a:spcBef>
              <a:spcAft>
                <a:spcPts val="0"/>
              </a:spcAft>
              <a:buSzPts val="2000"/>
              <a:buAutoNum type="arabicPeriod"/>
            </a:pPr>
            <a:r>
              <a:rPr b="1" lang="en" sz="2000">
                <a:highlight>
                  <a:srgbClr val="FFFFFF"/>
                </a:highlight>
              </a:rPr>
              <a:t>Support Plan:</a:t>
            </a:r>
            <a:r>
              <a:rPr lang="en" sz="2000">
                <a:highlight>
                  <a:srgbClr val="FFFFFF"/>
                </a:highlight>
              </a:rPr>
              <a:t> Includes a post- implementation review.</a:t>
            </a:r>
            <a:endParaRPr sz="2000"/>
          </a:p>
        </p:txBody>
      </p:sp>
      <p:sp>
        <p:nvSpPr>
          <p:cNvPr id="224" name="Google Shape;22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Selecting an Appropriate Methodology</a:t>
            </a:r>
            <a:endParaRPr b="1" sz="4000"/>
          </a:p>
        </p:txBody>
      </p:sp>
      <p:sp>
        <p:nvSpPr>
          <p:cNvPr id="230" name="Google Shape;230;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Selecting a methodology is not simple, as no one methodology is always best.</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Many organizations have their own standards.</a:t>
            </a:r>
            <a:endParaRPr sz="2000">
              <a:highlight>
                <a:srgbClr val="FFFFFF"/>
              </a:highlight>
            </a:endParaRPr>
          </a:p>
          <a:p>
            <a:pPr indent="0" lvl="0" marL="457200" rtl="0" algn="just">
              <a:spcBef>
                <a:spcPts val="0"/>
              </a:spcBef>
              <a:spcAft>
                <a:spcPts val="0"/>
              </a:spcAft>
              <a:buNone/>
            </a:pPr>
            <a:r>
              <a:t/>
            </a:r>
            <a:endParaRPr sz="2000"/>
          </a:p>
        </p:txBody>
      </p:sp>
      <p:sp>
        <p:nvSpPr>
          <p:cNvPr id="231" name="Google Shape;23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Criteria for selecting a Methodology</a:t>
            </a:r>
            <a:endParaRPr b="1" sz="4000"/>
          </a:p>
        </p:txBody>
      </p:sp>
      <p:sp>
        <p:nvSpPr>
          <p:cNvPr id="237" name="Google Shape;237;p38"/>
          <p:cNvSpPr txBox="1"/>
          <p:nvPr>
            <p:ph idx="1" type="body"/>
          </p:nvPr>
        </p:nvSpPr>
        <p:spPr>
          <a:xfrm>
            <a:off x="311700" y="1225225"/>
            <a:ext cx="8520600" cy="3657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highlight>
                  <a:srgbClr val="FFFFFF"/>
                </a:highlight>
              </a:rPr>
              <a:t>Basically there are two approaches to system development</a:t>
            </a:r>
            <a:endParaRPr sz="2000">
              <a:highlight>
                <a:srgbClr val="FFFFFF"/>
              </a:highlight>
            </a:endParaRPr>
          </a:p>
          <a:p>
            <a:pPr indent="0" lvl="0" marL="0" rtl="0" algn="just">
              <a:spcBef>
                <a:spcPts val="0"/>
              </a:spcBef>
              <a:spcAft>
                <a:spcPts val="0"/>
              </a:spcAft>
              <a:buNone/>
            </a:pPr>
            <a:r>
              <a:rPr b="1" lang="en" sz="2000">
                <a:highlight>
                  <a:srgbClr val="FFFFFF"/>
                </a:highlight>
              </a:rPr>
              <a:t>Traditional (Structured) approach </a:t>
            </a:r>
            <a:endParaRPr b="1" sz="2000">
              <a:highlight>
                <a:srgbClr val="FFFFFF"/>
              </a:highlight>
            </a:endParaRPr>
          </a:p>
          <a:p>
            <a:pPr indent="-355600" lvl="0" marL="457200" rtl="0" algn="just">
              <a:spcBef>
                <a:spcPts val="0"/>
              </a:spcBef>
              <a:spcAft>
                <a:spcPts val="0"/>
              </a:spcAft>
              <a:buSzPts val="2000"/>
              <a:buChar char="●"/>
            </a:pPr>
            <a:r>
              <a:rPr lang="en" sz="2000">
                <a:highlight>
                  <a:srgbClr val="FFFFFF"/>
                </a:highlight>
              </a:rPr>
              <a:t>Also called structured system development</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Structured analysis and design technique (SADT)</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Includes information engineering (IE)</a:t>
            </a:r>
            <a:endParaRPr sz="2000">
              <a:highlight>
                <a:srgbClr val="FFFFFF"/>
              </a:highlight>
            </a:endParaRPr>
          </a:p>
          <a:p>
            <a:pPr indent="0" lvl="0" marL="457200" rtl="0" algn="just">
              <a:spcBef>
                <a:spcPts val="0"/>
              </a:spcBef>
              <a:spcAft>
                <a:spcPts val="0"/>
              </a:spcAft>
              <a:buNone/>
            </a:pPr>
            <a:r>
              <a:t/>
            </a:r>
            <a:endParaRPr sz="2000">
              <a:highlight>
                <a:srgbClr val="FFFFFF"/>
              </a:highlight>
            </a:endParaRPr>
          </a:p>
          <a:p>
            <a:pPr indent="0" lvl="0" marL="0" rtl="0" algn="just">
              <a:spcBef>
                <a:spcPts val="0"/>
              </a:spcBef>
              <a:spcAft>
                <a:spcPts val="0"/>
              </a:spcAft>
              <a:buNone/>
            </a:pPr>
            <a:r>
              <a:rPr b="1" lang="en" sz="2000">
                <a:highlight>
                  <a:srgbClr val="FFFFFF"/>
                </a:highlight>
              </a:rPr>
              <a:t>Object-oriented approach</a:t>
            </a:r>
            <a:endParaRPr b="1" sz="2000">
              <a:highlight>
                <a:srgbClr val="FFFFFF"/>
              </a:highlight>
            </a:endParaRPr>
          </a:p>
          <a:p>
            <a:pPr indent="-355600" lvl="0" marL="457200" rtl="0" algn="just">
              <a:spcBef>
                <a:spcPts val="0"/>
              </a:spcBef>
              <a:spcAft>
                <a:spcPts val="0"/>
              </a:spcAft>
              <a:buSzPts val="2000"/>
              <a:buChar char="●"/>
            </a:pPr>
            <a:r>
              <a:rPr lang="en" sz="2000">
                <a:highlight>
                  <a:srgbClr val="FFFFFF"/>
                </a:highlight>
              </a:rPr>
              <a:t>Also called OOA, OOD, and OOP</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Views information system as collection of interacting objects that work together to accomplish tasks</a:t>
            </a:r>
            <a:endParaRPr sz="2000"/>
          </a:p>
        </p:txBody>
      </p:sp>
      <p:sp>
        <p:nvSpPr>
          <p:cNvPr id="238" name="Google Shape;23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UML </a:t>
            </a:r>
            <a:endParaRPr b="1" sz="4000"/>
          </a:p>
        </p:txBody>
      </p:sp>
      <p:sp>
        <p:nvSpPr>
          <p:cNvPr id="244" name="Google Shape;244;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UML (Unified Modeling Language) is a graphical language that is suitable to express software or system requirements, architecture, and design.</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UML used for both database and software modeling</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UML modeling also supports multiple views of the same system.</a:t>
            </a:r>
            <a:endParaRPr sz="2000"/>
          </a:p>
        </p:txBody>
      </p:sp>
      <p:sp>
        <p:nvSpPr>
          <p:cNvPr id="245" name="Google Shape;24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0"/>
            <a:ext cx="8520600" cy="114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800">
                <a:highlight>
                  <a:srgbClr val="FFFFFF"/>
                </a:highlight>
              </a:rPr>
              <a:t>Category I of the System Development Methodology: </a:t>
            </a:r>
            <a:endParaRPr b="1" sz="3800">
              <a:highlight>
                <a:srgbClr val="FFFFFF"/>
              </a:highlight>
            </a:endParaRPr>
          </a:p>
          <a:p>
            <a:pPr indent="0" lvl="0" marL="0" rtl="0" algn="l">
              <a:spcBef>
                <a:spcPts val="0"/>
              </a:spcBef>
              <a:spcAft>
                <a:spcPts val="0"/>
              </a:spcAft>
              <a:buNone/>
            </a:pPr>
            <a:r>
              <a:rPr b="1" lang="en" sz="3800">
                <a:highlight>
                  <a:srgbClr val="FFFFFF"/>
                </a:highlight>
              </a:rPr>
              <a:t>Structured Design</a:t>
            </a:r>
            <a:endParaRPr b="1" sz="3800"/>
          </a:p>
        </p:txBody>
      </p:sp>
      <p:sp>
        <p:nvSpPr>
          <p:cNvPr id="251" name="Google Shape;251;p40"/>
          <p:cNvSpPr txBox="1"/>
          <p:nvPr>
            <p:ph idx="1" type="body"/>
          </p:nvPr>
        </p:nvSpPr>
        <p:spPr>
          <a:xfrm>
            <a:off x="311700" y="120987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Structured design methodologies adopt a formal step-by-step approach to the SDLC that moves logically from one phase to the next.</a:t>
            </a:r>
            <a:endParaRPr sz="2000">
              <a:highlight>
                <a:srgbClr val="FFFFFF"/>
              </a:highlight>
            </a:endParaRPr>
          </a:p>
          <a:p>
            <a:pPr indent="0" lvl="0" marL="457200" rtl="0" algn="just">
              <a:spcBef>
                <a:spcPts val="0"/>
              </a:spcBef>
              <a:spcAft>
                <a:spcPts val="0"/>
              </a:spcAft>
              <a:buNone/>
            </a:pPr>
            <a:r>
              <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This design methodology introduces the use of formal modeling or diagramming techniques to describe business processes (process models) and data (data models).</a:t>
            </a:r>
            <a:endParaRPr sz="2000">
              <a:highlight>
                <a:srgbClr val="FFFFFF"/>
              </a:highlight>
            </a:endParaRPr>
          </a:p>
          <a:p>
            <a:pPr indent="0" lvl="0" marL="0" rtl="0" algn="l">
              <a:spcBef>
                <a:spcPts val="0"/>
              </a:spcBef>
              <a:spcAft>
                <a:spcPts val="1200"/>
              </a:spcAft>
              <a:buNone/>
            </a:pPr>
            <a:r>
              <a:t/>
            </a:r>
            <a:endParaRPr sz="2500"/>
          </a:p>
        </p:txBody>
      </p:sp>
      <p:sp>
        <p:nvSpPr>
          <p:cNvPr id="252" name="Google Shape;25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Waterfall Development </a:t>
            </a:r>
            <a:endParaRPr b="1" sz="4000"/>
          </a:p>
        </p:txBody>
      </p:sp>
      <p:sp>
        <p:nvSpPr>
          <p:cNvPr id="258" name="Google Shape;258;p41"/>
          <p:cNvSpPr txBox="1"/>
          <p:nvPr>
            <p:ph idx="1" type="body"/>
          </p:nvPr>
        </p:nvSpPr>
        <p:spPr>
          <a:xfrm>
            <a:off x="250275"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2000">
                <a:highlight>
                  <a:srgbClr val="FFFFFF"/>
                </a:highlight>
              </a:rPr>
              <a:t>With waterfall development- based methodologies, the analysts and users proceed sequentially from one phase to the next.</a:t>
            </a:r>
            <a:endParaRPr sz="2000">
              <a:highlight>
                <a:srgbClr val="FFFFFF"/>
              </a:highlight>
            </a:endParaRPr>
          </a:p>
          <a:p>
            <a:pPr indent="0" lvl="0" marL="0" rtl="0" algn="just">
              <a:spcBef>
                <a:spcPts val="0"/>
              </a:spcBef>
              <a:spcAft>
                <a:spcPts val="0"/>
              </a:spcAft>
              <a:buNone/>
            </a:pPr>
            <a:r>
              <a:t/>
            </a:r>
            <a:endParaRPr sz="2000"/>
          </a:p>
        </p:txBody>
      </p:sp>
      <p:pic>
        <p:nvPicPr>
          <p:cNvPr id="259" name="Google Shape;259;p41"/>
          <p:cNvPicPr preferRelativeResize="0"/>
          <p:nvPr/>
        </p:nvPicPr>
        <p:blipFill>
          <a:blip r:embed="rId3">
            <a:alphaModFix/>
          </a:blip>
          <a:stretch>
            <a:fillRect/>
          </a:stretch>
        </p:blipFill>
        <p:spPr>
          <a:xfrm>
            <a:off x="2123950" y="2065575"/>
            <a:ext cx="4896101" cy="2985799"/>
          </a:xfrm>
          <a:prstGeom prst="rect">
            <a:avLst/>
          </a:prstGeom>
          <a:noFill/>
          <a:ln>
            <a:noFill/>
          </a:ln>
        </p:spPr>
      </p:pic>
      <p:sp>
        <p:nvSpPr>
          <p:cNvPr id="260" name="Google Shape;2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580"/>
              <a:t>Advantage and Disadvantages of Waterfall Development </a:t>
            </a:r>
            <a:endParaRPr b="1" sz="3580"/>
          </a:p>
        </p:txBody>
      </p:sp>
      <p:sp>
        <p:nvSpPr>
          <p:cNvPr id="266" name="Google Shape;266;p4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000">
                <a:highlight>
                  <a:srgbClr val="FFFFFF"/>
                </a:highlight>
              </a:rPr>
              <a:t>Key A</a:t>
            </a:r>
            <a:r>
              <a:rPr b="1" lang="en" sz="2000">
                <a:highlight>
                  <a:srgbClr val="FFFFFF"/>
                </a:highlight>
              </a:rPr>
              <a:t>dvantages:</a:t>
            </a:r>
            <a:endParaRPr b="1" sz="2000">
              <a:highlight>
                <a:srgbClr val="FFFFFF"/>
              </a:highlight>
            </a:endParaRPr>
          </a:p>
          <a:p>
            <a:pPr indent="0" lvl="0" marL="0" rtl="0" algn="just">
              <a:spcBef>
                <a:spcPts val="0"/>
              </a:spcBef>
              <a:spcAft>
                <a:spcPts val="0"/>
              </a:spcAft>
              <a:buNone/>
            </a:pPr>
            <a:r>
              <a:rPr lang="en" sz="2000">
                <a:highlight>
                  <a:srgbClr val="FFFFFF"/>
                </a:highlight>
              </a:rPr>
              <a:t>-The system requirements are identified long before programming begins. </a:t>
            </a:r>
            <a:endParaRPr sz="2000">
              <a:highlight>
                <a:srgbClr val="FFFFFF"/>
              </a:highlight>
            </a:endParaRPr>
          </a:p>
          <a:p>
            <a:pPr indent="0" lvl="0" marL="0" rtl="0" algn="just">
              <a:spcBef>
                <a:spcPts val="0"/>
              </a:spcBef>
              <a:spcAft>
                <a:spcPts val="0"/>
              </a:spcAft>
              <a:buNone/>
            </a:pPr>
            <a:r>
              <a:rPr lang="en" sz="2000">
                <a:highlight>
                  <a:srgbClr val="FFFFFF"/>
                </a:highlight>
              </a:rPr>
              <a:t>-Changes to the requirements are minimized as the project proceeds.</a:t>
            </a:r>
            <a:endParaRPr sz="2000">
              <a:highlight>
                <a:srgbClr val="FFFFFF"/>
              </a:highlight>
            </a:endParaRPr>
          </a:p>
          <a:p>
            <a:pPr indent="0" lvl="0" marL="0" rtl="0" algn="just">
              <a:spcBef>
                <a:spcPts val="0"/>
              </a:spcBef>
              <a:spcAft>
                <a:spcPts val="0"/>
              </a:spcAft>
              <a:buNone/>
            </a:pPr>
            <a:r>
              <a:rPr b="1" lang="en" sz="2000">
                <a:highlight>
                  <a:srgbClr val="FFFFFF"/>
                </a:highlight>
              </a:rPr>
              <a:t>K</a:t>
            </a:r>
            <a:r>
              <a:rPr b="1" lang="en" sz="2000">
                <a:highlight>
                  <a:srgbClr val="FFFFFF"/>
                </a:highlight>
              </a:rPr>
              <a:t>ey Disadvantages: </a:t>
            </a:r>
            <a:endParaRPr b="1" sz="2000">
              <a:highlight>
                <a:srgbClr val="FFFFFF"/>
              </a:highlight>
            </a:endParaRPr>
          </a:p>
          <a:p>
            <a:pPr indent="0" lvl="0" marL="0" rtl="0" algn="just">
              <a:spcBef>
                <a:spcPts val="0"/>
              </a:spcBef>
              <a:spcAft>
                <a:spcPts val="0"/>
              </a:spcAft>
              <a:buClr>
                <a:schemeClr val="dk1"/>
              </a:buClr>
              <a:buSzPts val="1100"/>
              <a:buFont typeface="Arial"/>
              <a:buNone/>
            </a:pPr>
            <a:r>
              <a:rPr lang="en" sz="2000">
                <a:highlight>
                  <a:srgbClr val="FFFFFF"/>
                </a:highlight>
              </a:rPr>
              <a:t>-The design must be completely specified before programming begins.</a:t>
            </a:r>
            <a:endParaRPr sz="2000">
              <a:highlight>
                <a:srgbClr val="FFFFFF"/>
              </a:highlight>
            </a:endParaRPr>
          </a:p>
          <a:p>
            <a:pPr indent="0" lvl="0" marL="0" rtl="0" algn="just">
              <a:spcBef>
                <a:spcPts val="0"/>
              </a:spcBef>
              <a:spcAft>
                <a:spcPts val="0"/>
              </a:spcAft>
              <a:buClr>
                <a:schemeClr val="dk1"/>
              </a:buClr>
              <a:buSzPts val="1100"/>
              <a:buFont typeface="Arial"/>
              <a:buNone/>
            </a:pPr>
            <a:r>
              <a:rPr lang="en" sz="2000">
                <a:highlight>
                  <a:srgbClr val="FFFFFF"/>
                </a:highlight>
              </a:rPr>
              <a:t>-A long time elapses between the completion of the system proposal in the analysis phase and the delivery of the system.</a:t>
            </a:r>
            <a:endParaRPr sz="2000">
              <a:highlight>
                <a:srgbClr val="FFFFFF"/>
              </a:highlight>
            </a:endParaRPr>
          </a:p>
          <a:p>
            <a:pPr indent="0" lvl="0" marL="0" rtl="0" algn="l">
              <a:spcBef>
                <a:spcPts val="0"/>
              </a:spcBef>
              <a:spcAft>
                <a:spcPts val="1200"/>
              </a:spcAft>
              <a:buNone/>
            </a:pPr>
            <a:r>
              <a:t/>
            </a:r>
            <a:endParaRPr sz="2000"/>
          </a:p>
        </p:txBody>
      </p:sp>
      <p:sp>
        <p:nvSpPr>
          <p:cNvPr id="267" name="Google Shape;26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System</a:t>
            </a:r>
            <a:endParaRPr b="1" sz="4000"/>
          </a:p>
        </p:txBody>
      </p:sp>
      <p:sp>
        <p:nvSpPr>
          <p:cNvPr id="82" name="Google Shape;82;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lnSpc>
                <a:spcPct val="100000"/>
              </a:lnSpc>
              <a:spcBef>
                <a:spcPts val="0"/>
              </a:spcBef>
              <a:spcAft>
                <a:spcPts val="0"/>
              </a:spcAft>
              <a:buSzPts val="2000"/>
              <a:buChar char="●"/>
            </a:pPr>
            <a:r>
              <a:rPr lang="en" sz="2000"/>
              <a:t>A </a:t>
            </a:r>
            <a:r>
              <a:rPr b="1" lang="en" sz="2000"/>
              <a:t>System</a:t>
            </a:r>
            <a:r>
              <a:rPr lang="en" sz="2000"/>
              <a:t> is a set of detailed </a:t>
            </a:r>
            <a:r>
              <a:rPr b="1" lang="en" sz="2000"/>
              <a:t>methods</a:t>
            </a:r>
            <a:r>
              <a:rPr lang="en" sz="2000"/>
              <a:t>, </a:t>
            </a:r>
            <a:r>
              <a:rPr b="1" lang="en" sz="2000"/>
              <a:t>procedures</a:t>
            </a:r>
            <a:r>
              <a:rPr lang="en" sz="2000"/>
              <a:t> and </a:t>
            </a:r>
            <a:r>
              <a:rPr b="1" lang="en" sz="2000"/>
              <a:t>routines</a:t>
            </a:r>
            <a:r>
              <a:rPr lang="en" sz="2000"/>
              <a:t> established or </a:t>
            </a:r>
            <a:r>
              <a:rPr b="1" lang="en" sz="2000"/>
              <a:t>formulation</a:t>
            </a:r>
            <a:r>
              <a:rPr lang="en" sz="2000"/>
              <a:t> to carry out specific activity, perform duty or solve a problem.</a:t>
            </a:r>
            <a:endParaRPr sz="2000"/>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Rapid Application Development (RAD)</a:t>
            </a:r>
            <a:endParaRPr b="1" sz="4000"/>
          </a:p>
        </p:txBody>
      </p:sp>
      <p:sp>
        <p:nvSpPr>
          <p:cNvPr id="273" name="Google Shape;273;p4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RAD-based methodologies adjust the SDLC phases to get some part of system developed quickly and into the hands of the users.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Most RAD-based methodologies recommend that analysts use special techniques and computer tools to speed up the analysis, design, and implementation phases, such as CASE (computer-aided software engineering) tools.</a:t>
            </a:r>
            <a:endParaRPr sz="2000"/>
          </a:p>
        </p:txBody>
      </p:sp>
      <p:sp>
        <p:nvSpPr>
          <p:cNvPr id="274" name="Google Shape;27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29BDB"/>
              </a:buClr>
              <a:buSzPts val="3600"/>
              <a:buFont typeface="Calibri"/>
              <a:buNone/>
            </a:pPr>
            <a:r>
              <a:rPr b="1" lang="en" sz="4000"/>
              <a:t>Rapid Application Development</a:t>
            </a:r>
            <a:endParaRPr b="1" sz="4000"/>
          </a:p>
        </p:txBody>
      </p:sp>
      <p:sp>
        <p:nvSpPr>
          <p:cNvPr descr="Rectangle: Click to edit Master text styles&#10;Second level&#10;Third level&#10;Fourth level&#10;Fifth level" id="280" name="Google Shape;280;p44"/>
          <p:cNvSpPr txBox="1"/>
          <p:nvPr>
            <p:ph idx="1" type="body"/>
          </p:nvPr>
        </p:nvSpPr>
        <p:spPr>
          <a:xfrm>
            <a:off x="457200" y="1063228"/>
            <a:ext cx="8229600" cy="3429000"/>
          </a:xfrm>
          <a:prstGeom prst="rect">
            <a:avLst/>
          </a:prstGeom>
          <a:noFill/>
          <a:ln>
            <a:noFill/>
          </a:ln>
        </p:spPr>
        <p:txBody>
          <a:bodyPr anchorCtr="0" anchor="t" bIns="45700" lIns="91425" spcFirstLastPara="1" rIns="91425" wrap="square" tIns="45700">
            <a:normAutofit lnSpcReduction="20000"/>
          </a:bodyPr>
          <a:lstStyle/>
          <a:p>
            <a:pPr indent="-285750" lvl="1" marL="742950" rtl="0" algn="l">
              <a:lnSpc>
                <a:spcPct val="100000"/>
              </a:lnSpc>
              <a:spcBef>
                <a:spcPts val="480"/>
              </a:spcBef>
              <a:spcAft>
                <a:spcPts val="0"/>
              </a:spcAft>
              <a:buClr>
                <a:schemeClr val="dk1"/>
              </a:buClr>
              <a:buSzPts val="2400"/>
              <a:buChar char="–"/>
            </a:pPr>
            <a:r>
              <a:rPr lang="en" sz="2400" u="sng"/>
              <a:t>Prototyping</a:t>
            </a:r>
            <a:r>
              <a:rPr lang="en" sz="2400"/>
              <a:t>, </a:t>
            </a:r>
            <a:r>
              <a:rPr lang="en" sz="2400" u="sng"/>
              <a:t>CASE</a:t>
            </a:r>
            <a:r>
              <a:rPr lang="en" sz="2400"/>
              <a:t>, and </a:t>
            </a:r>
            <a:r>
              <a:rPr lang="en" sz="2400" u="sng"/>
              <a:t>JAD</a:t>
            </a:r>
            <a:r>
              <a:rPr lang="en" sz="2400"/>
              <a:t> are key tools that support rapid application development (RAD)</a:t>
            </a:r>
            <a:endParaRPr/>
          </a:p>
          <a:p>
            <a:pPr indent="-285750" lvl="1" marL="742950" rtl="0" algn="l">
              <a:lnSpc>
                <a:spcPct val="100000"/>
              </a:lnSpc>
              <a:spcBef>
                <a:spcPts val="480"/>
              </a:spcBef>
              <a:spcAft>
                <a:spcPts val="0"/>
              </a:spcAft>
              <a:buClr>
                <a:schemeClr val="dk1"/>
              </a:buClr>
              <a:buSzPts val="2400"/>
              <a:buChar char="–"/>
            </a:pPr>
            <a:r>
              <a:rPr lang="en" sz="2400"/>
              <a:t>The fundamental principle of any RAD methodology is to delay producing detailed system design documents until after user requirements are clear</a:t>
            </a:r>
            <a:endParaRPr/>
          </a:p>
          <a:p>
            <a:pPr indent="-285750" lvl="1" marL="742950" rtl="0" algn="l">
              <a:lnSpc>
                <a:spcPct val="100000"/>
              </a:lnSpc>
              <a:spcBef>
                <a:spcPts val="480"/>
              </a:spcBef>
              <a:spcAft>
                <a:spcPts val="0"/>
              </a:spcAft>
              <a:buClr>
                <a:schemeClr val="dk1"/>
              </a:buClr>
              <a:buSzPts val="2400"/>
              <a:buChar char="–"/>
            </a:pPr>
            <a:r>
              <a:rPr lang="en" sz="2400"/>
              <a:t>RAD involves gaining user acceptance of the interface and developing key system capabilities as quickly as possible</a:t>
            </a:r>
            <a:endParaRPr/>
          </a:p>
          <a:p>
            <a:pPr indent="-76200" lvl="2" marL="1143000" rtl="0" algn="l">
              <a:lnSpc>
                <a:spcPct val="100000"/>
              </a:lnSpc>
              <a:spcBef>
                <a:spcPts val="480"/>
              </a:spcBef>
              <a:spcAft>
                <a:spcPts val="0"/>
              </a:spcAft>
              <a:buClr>
                <a:schemeClr val="dk1"/>
              </a:buClr>
              <a:buSzPts val="2400"/>
              <a:buNone/>
            </a:pPr>
            <a:r>
              <a:t/>
            </a:r>
            <a:endParaRPr/>
          </a:p>
          <a:p>
            <a:pPr indent="-228600" lvl="5" marL="2514600" rtl="0" algn="l">
              <a:lnSpc>
                <a:spcPct val="90000"/>
              </a:lnSpc>
              <a:spcBef>
                <a:spcPts val="400"/>
              </a:spcBef>
              <a:spcAft>
                <a:spcPts val="0"/>
              </a:spcAft>
              <a:buClr>
                <a:schemeClr val="dk1"/>
              </a:buClr>
              <a:buSzPts val="2000"/>
              <a:buFont typeface="Noto Sans Symbols"/>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RAD: Phased Development </a:t>
            </a:r>
            <a:endParaRPr b="1" sz="4000"/>
          </a:p>
        </p:txBody>
      </p:sp>
      <p:sp>
        <p:nvSpPr>
          <p:cNvPr id="286" name="Google Shape;286;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This methodology breaks the overall system into a series of versions that are developed sequentially.</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The team categorizes the requirements into a series of versions, then the most important and fundamental requirements are bundled into the first version of the system.</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The analysis phase then leads into design and implementation; however, only with set of requirements identified for version 1.</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As each version is completed, the team begins work on a new version.</a:t>
            </a:r>
            <a:endParaRPr sz="2000"/>
          </a:p>
        </p:txBody>
      </p:sp>
      <p:sp>
        <p:nvSpPr>
          <p:cNvPr id="287" name="Google Shape;28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RAD: Phased Development Methodology</a:t>
            </a:r>
            <a:endParaRPr b="1" sz="4000"/>
          </a:p>
        </p:txBody>
      </p:sp>
      <p:sp>
        <p:nvSpPr>
          <p:cNvPr id="293" name="Google Shape;293;p4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6"/>
          <p:cNvPicPr preferRelativeResize="0"/>
          <p:nvPr/>
        </p:nvPicPr>
        <p:blipFill>
          <a:blip r:embed="rId3">
            <a:alphaModFix/>
          </a:blip>
          <a:stretch>
            <a:fillRect/>
          </a:stretch>
        </p:blipFill>
        <p:spPr>
          <a:xfrm>
            <a:off x="1494325" y="1286650"/>
            <a:ext cx="5506976" cy="3430475"/>
          </a:xfrm>
          <a:prstGeom prst="rect">
            <a:avLst/>
          </a:prstGeom>
          <a:noFill/>
          <a:ln>
            <a:noFill/>
          </a:ln>
        </p:spPr>
      </p:pic>
      <p:sp>
        <p:nvSpPr>
          <p:cNvPr id="295" name="Google Shape;29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Disadvantage of RAD: Phased Development</a:t>
            </a:r>
            <a:endParaRPr b="1" sz="4000"/>
          </a:p>
        </p:txBody>
      </p:sp>
      <p:sp>
        <p:nvSpPr>
          <p:cNvPr id="301" name="Google Shape;301;p4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highlight>
                  <a:srgbClr val="FFFFFF"/>
                </a:highlight>
              </a:rPr>
              <a:t>One possible problem with RAD- based methodologies is managing user expectations.</a:t>
            </a:r>
            <a:endParaRPr sz="2000"/>
          </a:p>
        </p:txBody>
      </p:sp>
      <p:sp>
        <p:nvSpPr>
          <p:cNvPr id="302" name="Google Shape;30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RAD: Prototyping  </a:t>
            </a:r>
            <a:endParaRPr b="1" sz="4000"/>
          </a:p>
        </p:txBody>
      </p:sp>
      <p:sp>
        <p:nvSpPr>
          <p:cNvPr id="308" name="Google Shape;308;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lnSpc>
                <a:spcPct val="95000"/>
              </a:lnSpc>
              <a:spcBef>
                <a:spcPts val="0"/>
              </a:spcBef>
              <a:spcAft>
                <a:spcPts val="0"/>
              </a:spcAft>
              <a:buSzPts val="2000"/>
              <a:buChar char="●"/>
            </a:pPr>
            <a:r>
              <a:rPr lang="en" sz="2000">
                <a:highlight>
                  <a:srgbClr val="FFFFFF"/>
                </a:highlight>
              </a:rPr>
              <a:t>Prototyping-based methodologies perform the analysis, design and implementation phases concurrently.</a:t>
            </a:r>
            <a:endParaRPr sz="2000">
              <a:highlight>
                <a:srgbClr val="FFFFFF"/>
              </a:highlight>
            </a:endParaRPr>
          </a:p>
          <a:p>
            <a:pPr indent="-355600" lvl="0" marL="457200" rtl="0" algn="just">
              <a:lnSpc>
                <a:spcPct val="95000"/>
              </a:lnSpc>
              <a:spcBef>
                <a:spcPts val="0"/>
              </a:spcBef>
              <a:spcAft>
                <a:spcPts val="0"/>
              </a:spcAft>
              <a:buSzPts val="2000"/>
              <a:buChar char="●"/>
            </a:pPr>
            <a:r>
              <a:rPr lang="en" sz="2000">
                <a:highlight>
                  <a:srgbClr val="FFFFFF"/>
                </a:highlight>
              </a:rPr>
              <a:t>All three phases are performed repeatedly in a cycle until the system is completed.</a:t>
            </a:r>
            <a:endParaRPr sz="2000">
              <a:highlight>
                <a:srgbClr val="FFFFFF"/>
              </a:highlight>
            </a:endParaRPr>
          </a:p>
          <a:p>
            <a:pPr indent="-355600" lvl="0" marL="457200" rtl="0" algn="just">
              <a:lnSpc>
                <a:spcPct val="95000"/>
              </a:lnSpc>
              <a:spcBef>
                <a:spcPts val="0"/>
              </a:spcBef>
              <a:spcAft>
                <a:spcPts val="0"/>
              </a:spcAft>
              <a:buSzPts val="2000"/>
              <a:buChar char="●"/>
            </a:pPr>
            <a:r>
              <a:rPr lang="en" sz="2000">
                <a:highlight>
                  <a:srgbClr val="FFFFFF"/>
                </a:highlight>
              </a:rPr>
              <a:t>A prototype is a smaller version of the system with a minimal amount of features.</a:t>
            </a:r>
            <a:endParaRPr sz="2000"/>
          </a:p>
        </p:txBody>
      </p:sp>
      <p:sp>
        <p:nvSpPr>
          <p:cNvPr id="309" name="Google Shape;30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RAD: Prototyping</a:t>
            </a:r>
            <a:endParaRPr b="1" sz="4000"/>
          </a:p>
        </p:txBody>
      </p:sp>
      <p:sp>
        <p:nvSpPr>
          <p:cNvPr id="315" name="Google Shape;315;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49"/>
          <p:cNvPicPr preferRelativeResize="0"/>
          <p:nvPr/>
        </p:nvPicPr>
        <p:blipFill>
          <a:blip r:embed="rId3">
            <a:alphaModFix/>
          </a:blip>
          <a:stretch>
            <a:fillRect/>
          </a:stretch>
        </p:blipFill>
        <p:spPr>
          <a:xfrm>
            <a:off x="311700" y="1250400"/>
            <a:ext cx="6467076" cy="3303650"/>
          </a:xfrm>
          <a:prstGeom prst="rect">
            <a:avLst/>
          </a:prstGeom>
          <a:noFill/>
          <a:ln>
            <a:noFill/>
          </a:ln>
        </p:spPr>
      </p:pic>
      <p:sp>
        <p:nvSpPr>
          <p:cNvPr id="317" name="Google Shape;31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Adv. and Dis. of Prototyping</a:t>
            </a:r>
            <a:endParaRPr b="1" sz="4000"/>
          </a:p>
        </p:txBody>
      </p:sp>
      <p:sp>
        <p:nvSpPr>
          <p:cNvPr id="323" name="Google Shape;323;p5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2000">
                <a:highlight>
                  <a:srgbClr val="FFFFFF"/>
                </a:highlight>
              </a:rPr>
              <a:t>Advantage</a:t>
            </a:r>
            <a:r>
              <a:rPr lang="en" sz="2000">
                <a:highlight>
                  <a:srgbClr val="FFFFFF"/>
                </a:highlight>
              </a:rPr>
              <a:t>: </a:t>
            </a:r>
            <a:endParaRPr sz="2000">
              <a:highlight>
                <a:srgbClr val="FFFFFF"/>
              </a:highlight>
            </a:endParaRPr>
          </a:p>
          <a:p>
            <a:pPr indent="0" lvl="0" marL="0" rtl="0" algn="just">
              <a:spcBef>
                <a:spcPts val="0"/>
              </a:spcBef>
              <a:spcAft>
                <a:spcPts val="0"/>
              </a:spcAft>
              <a:buNone/>
            </a:pPr>
            <a:r>
              <a:rPr lang="en" sz="2000">
                <a:highlight>
                  <a:srgbClr val="FFFFFF"/>
                </a:highlight>
              </a:rPr>
              <a:t>Provides a system for the users to interact with, even if it is not initially ready for use. The user can give feedback.</a:t>
            </a:r>
            <a:endParaRPr sz="2000">
              <a:highlight>
                <a:srgbClr val="FFFFFF"/>
              </a:highlight>
            </a:endParaRPr>
          </a:p>
          <a:p>
            <a:pPr indent="0" lvl="0" marL="0" rtl="0" algn="just">
              <a:spcBef>
                <a:spcPts val="0"/>
              </a:spcBef>
              <a:spcAft>
                <a:spcPts val="0"/>
              </a:spcAft>
              <a:buNone/>
            </a:pPr>
            <a:r>
              <a:rPr b="1" lang="en" sz="2000">
                <a:highlight>
                  <a:srgbClr val="FFFFFF"/>
                </a:highlight>
              </a:rPr>
              <a:t>Disadvantages</a:t>
            </a:r>
            <a:r>
              <a:rPr lang="en" sz="2000">
                <a:highlight>
                  <a:srgbClr val="FFFFFF"/>
                </a:highlight>
              </a:rPr>
              <a:t>:</a:t>
            </a:r>
            <a:endParaRPr sz="2000">
              <a:highlight>
                <a:srgbClr val="FFFFFF"/>
              </a:highlight>
            </a:endParaRPr>
          </a:p>
          <a:p>
            <a:pPr indent="0" lvl="0" marL="0" rtl="0" algn="just">
              <a:spcBef>
                <a:spcPts val="0"/>
              </a:spcBef>
              <a:spcAft>
                <a:spcPts val="0"/>
              </a:spcAft>
              <a:buNone/>
            </a:pPr>
            <a:r>
              <a:rPr lang="en" sz="2000">
                <a:highlight>
                  <a:srgbClr val="FFFFFF"/>
                </a:highlight>
              </a:rPr>
              <a:t>Manage user expectations.</a:t>
            </a:r>
            <a:endParaRPr sz="2000">
              <a:highlight>
                <a:srgbClr val="FFFFFF"/>
              </a:highlight>
            </a:endParaRPr>
          </a:p>
          <a:p>
            <a:pPr indent="0" lvl="0" marL="0" rtl="0" algn="just">
              <a:spcBef>
                <a:spcPts val="0"/>
              </a:spcBef>
              <a:spcAft>
                <a:spcPts val="0"/>
              </a:spcAft>
              <a:buNone/>
            </a:pPr>
            <a:r>
              <a:rPr lang="en" sz="2000">
                <a:highlight>
                  <a:srgbClr val="FFFFFF"/>
                </a:highlight>
              </a:rPr>
              <a:t>Forget some important points since we are prototyping (opposite of careful design)</a:t>
            </a:r>
            <a:endParaRPr sz="2000"/>
          </a:p>
        </p:txBody>
      </p:sp>
      <p:sp>
        <p:nvSpPr>
          <p:cNvPr id="324" name="Google Shape;32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Agile Development</a:t>
            </a:r>
            <a:endParaRPr b="1"/>
          </a:p>
        </p:txBody>
      </p:sp>
      <p:sp>
        <p:nvSpPr>
          <p:cNvPr id="330" name="Google Shape;330;p5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This category focuses on streamlining the SDLC by eliminating much of the modeling and documentation overhead and the time spent on those tasks.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Projects emphasize simple, iterative application development.</a:t>
            </a:r>
            <a:endParaRPr sz="2000">
              <a:highlight>
                <a:srgbClr val="FFFFFF"/>
              </a:highlight>
            </a:endParaRPr>
          </a:p>
          <a:p>
            <a:pPr indent="0" lvl="0" marL="0" rtl="0" algn="l">
              <a:spcBef>
                <a:spcPts val="0"/>
              </a:spcBef>
              <a:spcAft>
                <a:spcPts val="1200"/>
              </a:spcAft>
              <a:buNone/>
            </a:pPr>
            <a:r>
              <a:t/>
            </a:r>
            <a:endParaRPr sz="2000"/>
          </a:p>
        </p:txBody>
      </p:sp>
      <p:sp>
        <p:nvSpPr>
          <p:cNvPr id="331" name="Google Shape;33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Agile</a:t>
            </a:r>
            <a:r>
              <a:rPr b="1" lang="en" sz="4000"/>
              <a:t> Development</a:t>
            </a:r>
            <a:endParaRPr b="1" sz="4000"/>
          </a:p>
        </p:txBody>
      </p:sp>
      <p:sp>
        <p:nvSpPr>
          <p:cNvPr id="337" name="Google Shape;337;p5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8" name="Google Shape;338;p52"/>
          <p:cNvPicPr preferRelativeResize="0"/>
          <p:nvPr/>
        </p:nvPicPr>
        <p:blipFill>
          <a:blip r:embed="rId3">
            <a:alphaModFix/>
          </a:blip>
          <a:stretch>
            <a:fillRect/>
          </a:stretch>
        </p:blipFill>
        <p:spPr>
          <a:xfrm>
            <a:off x="836924" y="1225225"/>
            <a:ext cx="7470164" cy="3470725"/>
          </a:xfrm>
          <a:prstGeom prst="rect">
            <a:avLst/>
          </a:prstGeom>
          <a:noFill/>
          <a:ln>
            <a:noFill/>
          </a:ln>
        </p:spPr>
      </p:pic>
      <p:sp>
        <p:nvSpPr>
          <p:cNvPr id="339" name="Google Shape;33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What is an Information System </a:t>
            </a:r>
            <a:endParaRPr b="1" sz="4000"/>
          </a:p>
        </p:txBody>
      </p:sp>
      <p:sp>
        <p:nvSpPr>
          <p:cNvPr id="89" name="Google Shape;89;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2000">
                <a:solidFill>
                  <a:srgbClr val="000000"/>
                </a:solidFill>
                <a:highlight>
                  <a:srgbClr val="FFFFFF"/>
                </a:highlight>
              </a:rPr>
              <a:t>An </a:t>
            </a:r>
            <a:r>
              <a:rPr b="1" lang="en" sz="2000">
                <a:solidFill>
                  <a:srgbClr val="000000"/>
                </a:solidFill>
                <a:highlight>
                  <a:srgbClr val="FFFFFF"/>
                </a:highlight>
              </a:rPr>
              <a:t>Information System</a:t>
            </a:r>
            <a:r>
              <a:rPr lang="en" sz="2000">
                <a:solidFill>
                  <a:srgbClr val="000000"/>
                </a:solidFill>
                <a:highlight>
                  <a:srgbClr val="FFFFFF"/>
                </a:highlight>
              </a:rPr>
              <a:t> is a collection of interrelated components that collect, process and store, and provide as output the information needed to complete a business task.</a:t>
            </a:r>
            <a:endParaRPr sz="2000">
              <a:solidFill>
                <a:srgbClr val="000000"/>
              </a:solidFill>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t>Agile Methodologies</a:t>
            </a:r>
            <a:endParaRPr b="1" sz="4000"/>
          </a:p>
        </p:txBody>
      </p:sp>
      <p:sp>
        <p:nvSpPr>
          <p:cNvPr descr="Rectangle: Click to edit Master text styles&#10;Second level&#10;Third level&#10;Fourth level&#10;Fifth level" id="345" name="Google Shape;345;p53"/>
          <p:cNvSpPr txBox="1"/>
          <p:nvPr>
            <p:ph idx="1" type="body"/>
          </p:nvPr>
        </p:nvSpPr>
        <p:spPr>
          <a:xfrm>
            <a:off x="457200" y="1063223"/>
            <a:ext cx="8686800" cy="3715200"/>
          </a:xfrm>
          <a:prstGeom prst="rect">
            <a:avLst/>
          </a:prstGeom>
          <a:noFill/>
          <a:ln>
            <a:noFill/>
          </a:ln>
        </p:spPr>
        <p:txBody>
          <a:bodyPr anchorCtr="0" anchor="t" bIns="45700" lIns="91425" spcFirstLastPara="1" rIns="91425" wrap="square" tIns="45700">
            <a:normAutofit/>
          </a:bodyPr>
          <a:lstStyle/>
          <a:p>
            <a:pPr indent="-297180" lvl="0" marL="342900" rtl="0" algn="l">
              <a:lnSpc>
                <a:spcPct val="100000"/>
              </a:lnSpc>
              <a:spcBef>
                <a:spcPts val="0"/>
              </a:spcBef>
              <a:spcAft>
                <a:spcPts val="0"/>
              </a:spcAft>
              <a:buClr>
                <a:schemeClr val="dk1"/>
              </a:buClr>
              <a:buSzPts val="2000"/>
              <a:buChar char="•"/>
            </a:pPr>
            <a:r>
              <a:rPr lang="en" sz="2000"/>
              <a:t>Extreme Programming, Adaptive S/W Development, Scrum</a:t>
            </a:r>
            <a:endParaRPr sz="2000"/>
          </a:p>
          <a:p>
            <a:pPr indent="-297180" lvl="0" marL="342900" rtl="0" algn="l">
              <a:lnSpc>
                <a:spcPct val="100000"/>
              </a:lnSpc>
              <a:spcBef>
                <a:spcPts val="544"/>
              </a:spcBef>
              <a:spcAft>
                <a:spcPts val="0"/>
              </a:spcAft>
              <a:buClr>
                <a:schemeClr val="dk1"/>
              </a:buClr>
              <a:buSzPts val="2000"/>
              <a:buChar char="•"/>
            </a:pPr>
            <a:r>
              <a:rPr lang="en" sz="2000"/>
              <a:t>These </a:t>
            </a:r>
            <a:r>
              <a:rPr b="1" lang="en" sz="2000"/>
              <a:t>Agile Methodologies share three key principles: </a:t>
            </a:r>
            <a:endParaRPr sz="2000"/>
          </a:p>
          <a:p>
            <a:pPr indent="-247650" lvl="2" marL="1143000" rtl="0" algn="l">
              <a:lnSpc>
                <a:spcPct val="100000"/>
              </a:lnSpc>
              <a:spcBef>
                <a:spcPts val="340"/>
              </a:spcBef>
              <a:spcAft>
                <a:spcPts val="0"/>
              </a:spcAft>
              <a:buClr>
                <a:schemeClr val="dk1"/>
              </a:buClr>
              <a:buSzPts val="2000"/>
              <a:buChar char="•"/>
            </a:pPr>
            <a:r>
              <a:rPr lang="en" sz="2000"/>
              <a:t>Adaptive methodologies rather than predictive</a:t>
            </a:r>
            <a:endParaRPr sz="2000"/>
          </a:p>
          <a:p>
            <a:pPr indent="-247650" lvl="2" marL="1143000" rtl="0" algn="l">
              <a:lnSpc>
                <a:spcPct val="100000"/>
              </a:lnSpc>
              <a:spcBef>
                <a:spcPts val="340"/>
              </a:spcBef>
              <a:spcAft>
                <a:spcPts val="0"/>
              </a:spcAft>
              <a:buClr>
                <a:schemeClr val="dk1"/>
              </a:buClr>
              <a:buSzPts val="2000"/>
              <a:buChar char="•"/>
            </a:pPr>
            <a:r>
              <a:rPr lang="en" sz="2000"/>
              <a:t>People instead of roles</a:t>
            </a:r>
            <a:endParaRPr sz="2000"/>
          </a:p>
          <a:p>
            <a:pPr indent="-247650" lvl="2" marL="1143000" rtl="0" algn="l">
              <a:lnSpc>
                <a:spcPct val="100000"/>
              </a:lnSpc>
              <a:spcBef>
                <a:spcPts val="340"/>
              </a:spcBef>
              <a:spcAft>
                <a:spcPts val="0"/>
              </a:spcAft>
              <a:buClr>
                <a:schemeClr val="dk1"/>
              </a:buClr>
              <a:buSzPts val="2000"/>
              <a:buChar char="•"/>
            </a:pPr>
            <a:r>
              <a:rPr lang="en" sz="2000"/>
              <a:t>Self-adaptive development process</a:t>
            </a:r>
            <a:endParaRPr sz="2000"/>
          </a:p>
          <a:p>
            <a:pPr indent="-297180" lvl="0" marL="342900" rtl="0" algn="l">
              <a:lnSpc>
                <a:spcPct val="100000"/>
              </a:lnSpc>
              <a:spcBef>
                <a:spcPts val="544"/>
              </a:spcBef>
              <a:spcAft>
                <a:spcPts val="0"/>
              </a:spcAft>
              <a:buClr>
                <a:schemeClr val="dk1"/>
              </a:buClr>
              <a:buSzPts val="2000"/>
              <a:buChar char="•"/>
            </a:pPr>
            <a:r>
              <a:rPr lang="en" sz="2000"/>
              <a:t>Adopting an adaptive rather than predictive methodology refers to the observation that engineering based methodologies work best when the process and product are predictive.</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Extreme Programming (XP)</a:t>
            </a:r>
            <a:endParaRPr b="1" sz="4000"/>
          </a:p>
        </p:txBody>
      </p:sp>
      <p:sp>
        <p:nvSpPr>
          <p:cNvPr id="351" name="Google Shape;351;p5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2000">
                <a:highlight>
                  <a:srgbClr val="FFFFFF"/>
                </a:highlight>
              </a:rPr>
              <a:t>Extreme Programming (XP) was founded on four </a:t>
            </a:r>
            <a:r>
              <a:rPr b="1" lang="en" sz="2000">
                <a:highlight>
                  <a:srgbClr val="FFFFFF"/>
                </a:highlight>
              </a:rPr>
              <a:t>core values</a:t>
            </a:r>
            <a:r>
              <a:rPr lang="en" sz="2000">
                <a:highlight>
                  <a:srgbClr val="FFFFFF"/>
                </a:highlight>
              </a:rPr>
              <a:t>:</a:t>
            </a:r>
            <a:endParaRPr sz="2000">
              <a:highlight>
                <a:srgbClr val="FFFFFF"/>
              </a:highlight>
            </a:endParaRPr>
          </a:p>
          <a:p>
            <a:pPr indent="-323850" lvl="0" marL="914400" rtl="0" algn="just">
              <a:spcBef>
                <a:spcPts val="0"/>
              </a:spcBef>
              <a:spcAft>
                <a:spcPts val="0"/>
              </a:spcAft>
              <a:buSzPts val="1500"/>
              <a:buAutoNum type="romanUcPeriod"/>
            </a:pPr>
            <a:r>
              <a:rPr lang="en" sz="2000">
                <a:highlight>
                  <a:srgbClr val="FFFFFF"/>
                </a:highlight>
              </a:rPr>
              <a:t>Communication</a:t>
            </a:r>
            <a:endParaRPr sz="2000">
              <a:highlight>
                <a:srgbClr val="FFFFFF"/>
              </a:highlight>
            </a:endParaRPr>
          </a:p>
          <a:p>
            <a:pPr indent="-323850" lvl="0" marL="914400" rtl="0" algn="just">
              <a:spcBef>
                <a:spcPts val="0"/>
              </a:spcBef>
              <a:spcAft>
                <a:spcPts val="0"/>
              </a:spcAft>
              <a:buSzPts val="1500"/>
              <a:buAutoNum type="romanUcPeriod"/>
            </a:pPr>
            <a:r>
              <a:rPr lang="en" sz="2000">
                <a:highlight>
                  <a:srgbClr val="FFFFFF"/>
                </a:highlight>
              </a:rPr>
              <a:t>Simplicity</a:t>
            </a:r>
            <a:endParaRPr sz="2000">
              <a:highlight>
                <a:srgbClr val="FFFFFF"/>
              </a:highlight>
            </a:endParaRPr>
          </a:p>
          <a:p>
            <a:pPr indent="-323850" lvl="0" marL="914400" rtl="0" algn="just">
              <a:spcBef>
                <a:spcPts val="0"/>
              </a:spcBef>
              <a:spcAft>
                <a:spcPts val="0"/>
              </a:spcAft>
              <a:buSzPts val="1500"/>
              <a:buAutoNum type="romanUcPeriod"/>
            </a:pPr>
            <a:r>
              <a:rPr lang="en" sz="2000">
                <a:highlight>
                  <a:srgbClr val="FFFFFF"/>
                </a:highlight>
              </a:rPr>
              <a:t>Feedback</a:t>
            </a:r>
            <a:endParaRPr sz="2000">
              <a:highlight>
                <a:srgbClr val="FFFFFF"/>
              </a:highlight>
            </a:endParaRPr>
          </a:p>
          <a:p>
            <a:pPr indent="-323850" lvl="0" marL="914400" rtl="0" algn="just">
              <a:spcBef>
                <a:spcPts val="0"/>
              </a:spcBef>
              <a:spcAft>
                <a:spcPts val="0"/>
              </a:spcAft>
              <a:buSzPts val="1500"/>
              <a:buAutoNum type="romanUcPeriod"/>
            </a:pPr>
            <a:r>
              <a:rPr lang="en" sz="2000">
                <a:highlight>
                  <a:srgbClr val="FFFFFF"/>
                </a:highlight>
              </a:rPr>
              <a:t>Courage</a:t>
            </a:r>
            <a:endParaRPr sz="2000">
              <a:highlight>
                <a:srgbClr val="FFFFFF"/>
              </a:highlight>
            </a:endParaRPr>
          </a:p>
          <a:p>
            <a:pPr indent="0" lvl="0" marL="0" rtl="0" algn="just">
              <a:spcBef>
                <a:spcPts val="0"/>
              </a:spcBef>
              <a:spcAft>
                <a:spcPts val="0"/>
              </a:spcAft>
              <a:buNone/>
            </a:pPr>
            <a:r>
              <a:rPr b="1" lang="en" sz="2000">
                <a:highlight>
                  <a:srgbClr val="FFFFFF"/>
                </a:highlight>
              </a:rPr>
              <a:t>Key principles</a:t>
            </a:r>
            <a:r>
              <a:rPr lang="en" sz="2000">
                <a:highlight>
                  <a:srgbClr val="FFFFFF"/>
                </a:highlight>
              </a:rPr>
              <a:t> of XP include:</a:t>
            </a:r>
            <a:endParaRPr sz="2000">
              <a:highlight>
                <a:srgbClr val="FFFFFF"/>
              </a:highlight>
            </a:endParaRPr>
          </a:p>
          <a:p>
            <a:pPr indent="-355600" lvl="0" marL="914400" rtl="0" algn="just">
              <a:spcBef>
                <a:spcPts val="0"/>
              </a:spcBef>
              <a:spcAft>
                <a:spcPts val="0"/>
              </a:spcAft>
              <a:buSzPts val="2000"/>
              <a:buChar char="●"/>
            </a:pPr>
            <a:r>
              <a:rPr lang="en" sz="2000">
                <a:highlight>
                  <a:srgbClr val="FFFFFF"/>
                </a:highlight>
              </a:rPr>
              <a:t>Continuous testing</a:t>
            </a:r>
            <a:endParaRPr sz="2000">
              <a:highlight>
                <a:srgbClr val="FFFFFF"/>
              </a:highlight>
            </a:endParaRPr>
          </a:p>
          <a:p>
            <a:pPr indent="-355600" lvl="0" marL="914400" rtl="0" algn="just">
              <a:spcBef>
                <a:spcPts val="0"/>
              </a:spcBef>
              <a:spcAft>
                <a:spcPts val="0"/>
              </a:spcAft>
              <a:buSzPts val="2000"/>
              <a:buChar char="●"/>
            </a:pPr>
            <a:r>
              <a:rPr lang="en" sz="2000">
                <a:highlight>
                  <a:srgbClr val="FFFFFF"/>
                </a:highlight>
              </a:rPr>
              <a:t>Simple coding</a:t>
            </a:r>
            <a:endParaRPr sz="2000">
              <a:highlight>
                <a:srgbClr val="FFFFFF"/>
              </a:highlight>
            </a:endParaRPr>
          </a:p>
          <a:p>
            <a:pPr indent="-355600" lvl="0" marL="914400" rtl="0" algn="just">
              <a:spcBef>
                <a:spcPts val="0"/>
              </a:spcBef>
              <a:spcAft>
                <a:spcPts val="0"/>
              </a:spcAft>
              <a:buSzPts val="2000"/>
              <a:buChar char="●"/>
            </a:pPr>
            <a:r>
              <a:rPr lang="en" sz="2000">
                <a:highlight>
                  <a:srgbClr val="FFFFFF"/>
                </a:highlight>
              </a:rPr>
              <a:t>Close interaction with the end users to build systems very quickly</a:t>
            </a:r>
            <a:endParaRPr sz="2000"/>
          </a:p>
        </p:txBody>
      </p:sp>
      <p:sp>
        <p:nvSpPr>
          <p:cNvPr id="352" name="Google Shape;35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XP</a:t>
            </a:r>
            <a:endParaRPr b="1" sz="4000"/>
          </a:p>
        </p:txBody>
      </p:sp>
      <p:sp>
        <p:nvSpPr>
          <p:cNvPr id="358" name="Google Shape;358;p5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9" name="Google Shape;359;p55"/>
          <p:cNvPicPr preferRelativeResize="0"/>
          <p:nvPr/>
        </p:nvPicPr>
        <p:blipFill>
          <a:blip r:embed="rId3">
            <a:alphaModFix/>
          </a:blip>
          <a:stretch>
            <a:fillRect/>
          </a:stretch>
        </p:blipFill>
        <p:spPr>
          <a:xfrm>
            <a:off x="802675" y="1147225"/>
            <a:ext cx="6521050" cy="3541901"/>
          </a:xfrm>
          <a:prstGeom prst="rect">
            <a:avLst/>
          </a:prstGeom>
          <a:noFill/>
          <a:ln>
            <a:noFill/>
          </a:ln>
        </p:spPr>
      </p:pic>
      <p:sp>
        <p:nvSpPr>
          <p:cNvPr id="360" name="Google Shape;36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Object Oriented Approach</a:t>
            </a:r>
            <a:endParaRPr b="1" sz="4000"/>
          </a:p>
        </p:txBody>
      </p:sp>
      <p:sp>
        <p:nvSpPr>
          <p:cNvPr id="366" name="Google Shape;366;p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n" sz="2000">
                <a:highlight>
                  <a:srgbClr val="FFFFFF"/>
                </a:highlight>
              </a:rPr>
              <a:t>Completely different approach to information systems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Views information system as collection of interacting objects that work together to accomplish tasks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Objects – things in computer system that can respond to messages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Conceptually, no processes, programs, data entities, or files are defined – just objects</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OO languages: Java, C++, C# .NET, VB .NET</a:t>
            </a:r>
            <a:endParaRPr sz="2000"/>
          </a:p>
        </p:txBody>
      </p:sp>
      <p:sp>
        <p:nvSpPr>
          <p:cNvPr id="367" name="Google Shape;36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Part II</a:t>
            </a:r>
            <a:endParaRPr b="1"/>
          </a:p>
        </p:txBody>
      </p:sp>
      <p:sp>
        <p:nvSpPr>
          <p:cNvPr id="373" name="Google Shape;373;p5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0000" lnSpcReduction="10000"/>
          </a:bodyPr>
          <a:lstStyle/>
          <a:p>
            <a:pPr indent="0" lvl="0" marL="0" rtl="0" algn="l">
              <a:lnSpc>
                <a:spcPct val="150000"/>
              </a:lnSpc>
              <a:spcBef>
                <a:spcPts val="0"/>
              </a:spcBef>
              <a:spcAft>
                <a:spcPts val="0"/>
              </a:spcAft>
              <a:buNone/>
            </a:pPr>
            <a:r>
              <a:rPr b="1" lang="en"/>
              <a:t>Chapter 1. Introduction to System Analysis and Design</a:t>
            </a:r>
            <a:endParaRPr b="1"/>
          </a:p>
          <a:p>
            <a:pPr indent="0" lvl="0" marL="0" rtl="0" algn="l">
              <a:lnSpc>
                <a:spcPct val="150000"/>
              </a:lnSpc>
              <a:spcBef>
                <a:spcPts val="0"/>
              </a:spcBef>
              <a:spcAft>
                <a:spcPts val="0"/>
              </a:spcAft>
              <a:buNone/>
            </a:pPr>
            <a:r>
              <a:rPr lang="en"/>
              <a:t>1.1. Introduction</a:t>
            </a:r>
            <a:endParaRPr/>
          </a:p>
          <a:p>
            <a:pPr indent="0" lvl="0" marL="0" rtl="0" algn="l">
              <a:lnSpc>
                <a:spcPct val="150000"/>
              </a:lnSpc>
              <a:spcBef>
                <a:spcPts val="0"/>
              </a:spcBef>
              <a:spcAft>
                <a:spcPts val="0"/>
              </a:spcAft>
              <a:buNone/>
            </a:pPr>
            <a:r>
              <a:rPr lang="en"/>
              <a:t>1.2. Development Process</a:t>
            </a:r>
            <a:endParaRPr/>
          </a:p>
          <a:p>
            <a:pPr indent="0" lvl="0" marL="457200" rtl="0" algn="l">
              <a:lnSpc>
                <a:spcPct val="150000"/>
              </a:lnSpc>
              <a:spcBef>
                <a:spcPts val="0"/>
              </a:spcBef>
              <a:spcAft>
                <a:spcPts val="0"/>
              </a:spcAft>
              <a:buNone/>
            </a:pPr>
            <a:r>
              <a:rPr lang="en"/>
              <a:t>a. Emergent System Properties</a:t>
            </a:r>
            <a:endParaRPr/>
          </a:p>
          <a:p>
            <a:pPr indent="0" lvl="0" marL="457200" rtl="0" algn="l">
              <a:lnSpc>
                <a:spcPct val="150000"/>
              </a:lnSpc>
              <a:spcBef>
                <a:spcPts val="0"/>
              </a:spcBef>
              <a:spcAft>
                <a:spcPts val="0"/>
              </a:spcAft>
              <a:buNone/>
            </a:pPr>
            <a:r>
              <a:rPr lang="en"/>
              <a:t>b. System Engineering</a:t>
            </a:r>
            <a:endParaRPr/>
          </a:p>
          <a:p>
            <a:pPr indent="0" lvl="0" marL="0" rtl="0" algn="l">
              <a:lnSpc>
                <a:spcPct val="150000"/>
              </a:lnSpc>
              <a:spcBef>
                <a:spcPts val="0"/>
              </a:spcBef>
              <a:spcAft>
                <a:spcPts val="0"/>
              </a:spcAft>
              <a:buNone/>
            </a:pPr>
            <a:r>
              <a:rPr lang="en"/>
              <a:t>1.3. Management Process</a:t>
            </a:r>
            <a:endParaRPr/>
          </a:p>
          <a:p>
            <a:pPr indent="0" lvl="0" marL="0" rtl="0" algn="l">
              <a:lnSpc>
                <a:spcPct val="150000"/>
              </a:lnSpc>
              <a:spcBef>
                <a:spcPts val="0"/>
              </a:spcBef>
              <a:spcAft>
                <a:spcPts val="0"/>
              </a:spcAft>
              <a:buNone/>
            </a:pPr>
            <a:r>
              <a:rPr lang="en"/>
              <a:t>1.4. Supporting Processes</a:t>
            </a:r>
            <a:endParaRPr/>
          </a:p>
          <a:p>
            <a:pPr indent="0" lvl="0" marL="0" rtl="0" algn="l">
              <a:lnSpc>
                <a:spcPct val="150000"/>
              </a:lnSpc>
              <a:spcBef>
                <a:spcPts val="0"/>
              </a:spcBef>
              <a:spcAft>
                <a:spcPts val="0"/>
              </a:spcAft>
              <a:buNone/>
            </a:pPr>
            <a:r>
              <a:rPr lang="en"/>
              <a:t>1.5. System Structure</a:t>
            </a:r>
            <a:endParaRPr/>
          </a:p>
          <a:p>
            <a:pPr indent="0" lvl="0" marL="0" rtl="0" algn="l">
              <a:lnSpc>
                <a:spcPct val="150000"/>
              </a:lnSpc>
              <a:spcBef>
                <a:spcPts val="0"/>
              </a:spcBef>
              <a:spcAft>
                <a:spcPts val="0"/>
              </a:spcAft>
              <a:buNone/>
            </a:pPr>
            <a:r>
              <a:rPr lang="en"/>
              <a:t>1.6. Types of Information Systems</a:t>
            </a:r>
            <a:endParaRPr/>
          </a:p>
          <a:p>
            <a:pPr indent="0" lvl="0" marL="457200" rtl="0" algn="l">
              <a:lnSpc>
                <a:spcPct val="150000"/>
              </a:lnSpc>
              <a:spcBef>
                <a:spcPts val="0"/>
              </a:spcBef>
              <a:spcAft>
                <a:spcPts val="0"/>
              </a:spcAft>
              <a:buNone/>
            </a:pPr>
            <a:r>
              <a:rPr lang="en"/>
              <a:t>a. Transaction Processing System</a:t>
            </a:r>
            <a:endParaRPr/>
          </a:p>
          <a:p>
            <a:pPr indent="0" lvl="0" marL="457200" rtl="0" algn="l">
              <a:lnSpc>
                <a:spcPct val="150000"/>
              </a:lnSpc>
              <a:spcBef>
                <a:spcPts val="0"/>
              </a:spcBef>
              <a:spcAft>
                <a:spcPts val="0"/>
              </a:spcAft>
              <a:buNone/>
            </a:pPr>
            <a:r>
              <a:rPr lang="en"/>
              <a:t>b. Management Information System</a:t>
            </a:r>
            <a:endParaRPr/>
          </a:p>
          <a:p>
            <a:pPr indent="0" lvl="0" marL="0" rtl="0" algn="l">
              <a:lnSpc>
                <a:spcPct val="150000"/>
              </a:lnSpc>
              <a:spcBef>
                <a:spcPts val="0"/>
              </a:spcBef>
              <a:spcAft>
                <a:spcPts val="0"/>
              </a:spcAft>
              <a:buNone/>
            </a:pPr>
            <a:r>
              <a:rPr lang="en"/>
              <a:t>c. Decision Support </a:t>
            </a:r>
            <a:endParaRPr/>
          </a:p>
        </p:txBody>
      </p:sp>
      <p:sp>
        <p:nvSpPr>
          <p:cNvPr id="374" name="Google Shape;37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3959"/>
              <a:buFont typeface="Calibri"/>
              <a:buNone/>
            </a:pPr>
            <a:r>
              <a:rPr b="1" lang="en" sz="3800">
                <a:solidFill>
                  <a:srgbClr val="729BDB"/>
                </a:solidFill>
              </a:rPr>
              <a:t>What is Information Systems Analysis and Design?</a:t>
            </a:r>
            <a:endParaRPr b="1" sz="3800"/>
          </a:p>
        </p:txBody>
      </p:sp>
      <p:sp>
        <p:nvSpPr>
          <p:cNvPr descr="Rectangle: Click to edit Master text styles&#10;Second level&#10;Third level&#10;Fourth level&#10;Fifth level" id="380" name="Google Shape;380;p58"/>
          <p:cNvSpPr txBox="1"/>
          <p:nvPr>
            <p:ph idx="1" type="body"/>
          </p:nvPr>
        </p:nvSpPr>
        <p:spPr>
          <a:xfrm>
            <a:off x="457200" y="1412081"/>
            <a:ext cx="8229600" cy="3429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Clr>
                <a:schemeClr val="dk1"/>
              </a:buClr>
              <a:buSzPts val="2400"/>
              <a:buChar char="•"/>
            </a:pPr>
            <a:r>
              <a:rPr lang="en" sz="2400"/>
              <a:t>A method used to create and maintain systems that perform basic business functions</a:t>
            </a:r>
            <a:endParaRPr/>
          </a:p>
          <a:p>
            <a:pPr indent="-342900" lvl="0" marL="342900" rtl="0" algn="l">
              <a:lnSpc>
                <a:spcPct val="90000"/>
              </a:lnSpc>
              <a:spcBef>
                <a:spcPts val="480"/>
              </a:spcBef>
              <a:spcAft>
                <a:spcPts val="0"/>
              </a:spcAft>
              <a:buClr>
                <a:schemeClr val="dk1"/>
              </a:buClr>
              <a:buSzPts val="2400"/>
              <a:buChar char="•"/>
            </a:pPr>
            <a:r>
              <a:rPr b="1" lang="en" sz="2400"/>
              <a:t>Main goal</a:t>
            </a:r>
            <a:r>
              <a:rPr lang="en" sz="2400"/>
              <a:t> - to improve employee efficiency by applying software solutions to key business tasks</a:t>
            </a:r>
            <a:endParaRPr/>
          </a:p>
          <a:p>
            <a:pPr indent="-342900" lvl="0" marL="342900" rtl="0" algn="l">
              <a:lnSpc>
                <a:spcPct val="90000"/>
              </a:lnSpc>
              <a:spcBef>
                <a:spcPts val="480"/>
              </a:spcBef>
              <a:spcAft>
                <a:spcPts val="0"/>
              </a:spcAft>
              <a:buClr>
                <a:schemeClr val="dk1"/>
              </a:buClr>
              <a:buSzPts val="2400"/>
              <a:buChar char="•"/>
            </a:pPr>
            <a:r>
              <a:rPr lang="en" sz="2400"/>
              <a:t>A </a:t>
            </a:r>
            <a:r>
              <a:rPr b="1" lang="en" sz="2400"/>
              <a:t>structured approach</a:t>
            </a:r>
            <a:r>
              <a:rPr lang="en" sz="2400"/>
              <a:t> to ensure success</a:t>
            </a:r>
            <a:endParaRPr/>
          </a:p>
          <a:p>
            <a:pPr indent="-342900" lvl="0" marL="342900" rtl="0" algn="l">
              <a:lnSpc>
                <a:spcPct val="90000"/>
              </a:lnSpc>
              <a:spcBef>
                <a:spcPts val="480"/>
              </a:spcBef>
              <a:spcAft>
                <a:spcPts val="0"/>
              </a:spcAft>
              <a:buClr>
                <a:schemeClr val="dk1"/>
              </a:buClr>
              <a:buSzPts val="2400"/>
              <a:buChar char="•"/>
            </a:pPr>
            <a:r>
              <a:rPr lang="en" sz="2400"/>
              <a:t>Systems Analysts perform SAD based upon:</a:t>
            </a:r>
            <a:endParaRPr/>
          </a:p>
          <a:p>
            <a:pPr indent="-285750" lvl="1" marL="742950" rtl="0" algn="l">
              <a:lnSpc>
                <a:spcPct val="90000"/>
              </a:lnSpc>
              <a:spcBef>
                <a:spcPts val="400"/>
              </a:spcBef>
              <a:spcAft>
                <a:spcPts val="0"/>
              </a:spcAft>
              <a:buClr>
                <a:schemeClr val="dk1"/>
              </a:buClr>
              <a:buSzPts val="2000"/>
              <a:buChar char="–"/>
            </a:pPr>
            <a:r>
              <a:rPr lang="en" sz="2000"/>
              <a:t>Understanding of organization’s objectives, structure and processes</a:t>
            </a:r>
            <a:endParaRPr/>
          </a:p>
          <a:p>
            <a:pPr indent="-285750" lvl="1" marL="742950" rtl="0" algn="l">
              <a:lnSpc>
                <a:spcPct val="90000"/>
              </a:lnSpc>
              <a:spcBef>
                <a:spcPts val="400"/>
              </a:spcBef>
              <a:spcAft>
                <a:spcPts val="0"/>
              </a:spcAft>
              <a:buClr>
                <a:schemeClr val="dk1"/>
              </a:buClr>
              <a:buSzPts val="2000"/>
              <a:buChar char="–"/>
            </a:pPr>
            <a:r>
              <a:rPr lang="en" sz="2000"/>
              <a:t>Knowledge of how to exploit information technology for advantage</a:t>
            </a:r>
            <a:endParaRPr/>
          </a:p>
          <a:p>
            <a:pPr indent="-139700" lvl="0" marL="342900" rtl="0" algn="l">
              <a:lnSpc>
                <a:spcPct val="90000"/>
              </a:lnSpc>
              <a:spcBef>
                <a:spcPts val="640"/>
              </a:spcBef>
              <a:spcAft>
                <a:spcPts val="0"/>
              </a:spcAft>
              <a:buClr>
                <a:schemeClr val="dk1"/>
              </a:buClr>
              <a:buSzPts val="32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3959"/>
              <a:buFont typeface="Calibri"/>
              <a:buNone/>
            </a:pPr>
            <a:r>
              <a:rPr b="1" lang="en" sz="4000">
                <a:solidFill>
                  <a:srgbClr val="729BDB"/>
                </a:solidFill>
              </a:rPr>
              <a:t>Systems Analysis and Design: Core Concepts</a:t>
            </a:r>
            <a:endParaRPr b="1" sz="4000"/>
          </a:p>
        </p:txBody>
      </p:sp>
      <p:sp>
        <p:nvSpPr>
          <p:cNvPr descr="Rectangle: Click to edit Master text styles&#10;Second level&#10;Third level&#10;Fourth level&#10;Fifth level" id="386" name="Google Shape;386;p59"/>
          <p:cNvSpPr txBox="1"/>
          <p:nvPr>
            <p:ph idx="1" type="body"/>
          </p:nvPr>
        </p:nvSpPr>
        <p:spPr>
          <a:xfrm>
            <a:off x="457200" y="980799"/>
            <a:ext cx="8229600" cy="3860400"/>
          </a:xfrm>
          <a:prstGeom prst="rect">
            <a:avLst/>
          </a:prstGeom>
          <a:noFill/>
          <a:ln>
            <a:noFill/>
          </a:ln>
        </p:spPr>
        <p:txBody>
          <a:bodyPr anchorCtr="0" anchor="t" bIns="45700" lIns="91425" spcFirstLastPara="1" rIns="91425" wrap="square" tIns="45700">
            <a:normAutofit/>
          </a:bodyPr>
          <a:lstStyle/>
          <a:p>
            <a:pPr indent="-292100" lvl="0" marL="342900" rtl="0" algn="l">
              <a:lnSpc>
                <a:spcPct val="100000"/>
              </a:lnSpc>
              <a:spcBef>
                <a:spcPts val="0"/>
              </a:spcBef>
              <a:spcAft>
                <a:spcPts val="0"/>
              </a:spcAft>
              <a:buClr>
                <a:schemeClr val="dk1"/>
              </a:buClr>
              <a:buSzPts val="2000"/>
              <a:buChar char="•"/>
            </a:pPr>
            <a:r>
              <a:rPr b="1" lang="en" sz="2000"/>
              <a:t>Major goal:</a:t>
            </a:r>
            <a:r>
              <a:rPr lang="en" sz="2000"/>
              <a:t> to improve organizational systems by developing or acquiring application software and training employees in its use</a:t>
            </a:r>
            <a:endParaRPr sz="2000"/>
          </a:p>
          <a:p>
            <a:pPr indent="-317500" lvl="0" marL="342900" rtl="0" algn="l">
              <a:lnSpc>
                <a:spcPct val="100000"/>
              </a:lnSpc>
              <a:spcBef>
                <a:spcPts val="480"/>
              </a:spcBef>
              <a:spcAft>
                <a:spcPts val="0"/>
              </a:spcAft>
              <a:buClr>
                <a:schemeClr val="dk1"/>
              </a:buClr>
              <a:buSzPts val="2000"/>
              <a:buChar char="•"/>
            </a:pPr>
            <a:r>
              <a:rPr b="1" lang="en" sz="2000"/>
              <a:t>Application software</a:t>
            </a:r>
            <a:r>
              <a:rPr lang="en" sz="2000"/>
              <a:t> (or a </a:t>
            </a:r>
            <a:r>
              <a:rPr b="1" lang="en" sz="2000"/>
              <a:t>System</a:t>
            </a:r>
            <a:r>
              <a:rPr lang="en" sz="2000"/>
              <a:t>): Designed to support a specific organizational function or process </a:t>
            </a:r>
            <a:endParaRPr sz="2000"/>
          </a:p>
          <a:p>
            <a:pPr indent="-273050" lvl="1" marL="742950" rtl="0" algn="l">
              <a:lnSpc>
                <a:spcPct val="100000"/>
              </a:lnSpc>
              <a:spcBef>
                <a:spcPts val="400"/>
              </a:spcBef>
              <a:spcAft>
                <a:spcPts val="0"/>
              </a:spcAft>
              <a:buClr>
                <a:schemeClr val="dk1"/>
              </a:buClr>
              <a:buSzPts val="1800"/>
              <a:buChar char="–"/>
            </a:pPr>
            <a:r>
              <a:rPr lang="en" sz="1800"/>
              <a:t>It’s goal is to turn data into information </a:t>
            </a:r>
            <a:endParaRPr sz="1800"/>
          </a:p>
          <a:p>
            <a:pPr indent="-273050" lvl="1" marL="742950" rtl="0" algn="l">
              <a:lnSpc>
                <a:spcPct val="100000"/>
              </a:lnSpc>
              <a:spcBef>
                <a:spcPts val="400"/>
              </a:spcBef>
              <a:spcAft>
                <a:spcPts val="0"/>
              </a:spcAft>
              <a:buClr>
                <a:schemeClr val="dk1"/>
              </a:buClr>
              <a:buSzPts val="1800"/>
              <a:buChar char="–"/>
            </a:pPr>
            <a:r>
              <a:rPr lang="en" sz="1800"/>
              <a:t>In addition to application software, the information system includes:</a:t>
            </a:r>
            <a:endParaRPr sz="1800"/>
          </a:p>
          <a:p>
            <a:pPr indent="-241300" lvl="2" marL="1143000" rtl="0" algn="l">
              <a:lnSpc>
                <a:spcPct val="100000"/>
              </a:lnSpc>
              <a:spcBef>
                <a:spcPts val="320"/>
              </a:spcBef>
              <a:spcAft>
                <a:spcPts val="0"/>
              </a:spcAft>
              <a:buClr>
                <a:schemeClr val="dk1"/>
              </a:buClr>
              <a:buSzPts val="1800"/>
              <a:buChar char="•"/>
            </a:pPr>
            <a:r>
              <a:rPr lang="en" sz="1800"/>
              <a:t>Hardware and system software</a:t>
            </a:r>
            <a:endParaRPr sz="1800"/>
          </a:p>
          <a:p>
            <a:pPr indent="-241300" lvl="2" marL="1143000" rtl="0" algn="l">
              <a:lnSpc>
                <a:spcPct val="100000"/>
              </a:lnSpc>
              <a:spcBef>
                <a:spcPts val="320"/>
              </a:spcBef>
              <a:spcAft>
                <a:spcPts val="0"/>
              </a:spcAft>
              <a:buClr>
                <a:schemeClr val="dk1"/>
              </a:buClr>
              <a:buSzPts val="1800"/>
              <a:buChar char="•"/>
            </a:pPr>
            <a:r>
              <a:rPr lang="en" sz="1800"/>
              <a:t>Documentation and training materials</a:t>
            </a:r>
            <a:endParaRPr sz="1800"/>
          </a:p>
          <a:p>
            <a:pPr indent="-241300" lvl="2" marL="1143000" rtl="0" algn="l">
              <a:lnSpc>
                <a:spcPct val="100000"/>
              </a:lnSpc>
              <a:spcBef>
                <a:spcPts val="320"/>
              </a:spcBef>
              <a:spcAft>
                <a:spcPts val="0"/>
              </a:spcAft>
              <a:buClr>
                <a:schemeClr val="dk1"/>
              </a:buClr>
              <a:buSzPts val="1800"/>
              <a:buChar char="•"/>
            </a:pPr>
            <a:r>
              <a:rPr lang="en" sz="1800"/>
              <a:t>Job roles associated with the system</a:t>
            </a:r>
            <a:endParaRPr sz="1800"/>
          </a:p>
          <a:p>
            <a:pPr indent="-241300" lvl="2" marL="1143000" rtl="0" algn="l">
              <a:lnSpc>
                <a:spcPct val="100000"/>
              </a:lnSpc>
              <a:spcBef>
                <a:spcPts val="320"/>
              </a:spcBef>
              <a:spcAft>
                <a:spcPts val="0"/>
              </a:spcAft>
              <a:buClr>
                <a:schemeClr val="dk1"/>
              </a:buClr>
              <a:buSzPts val="1800"/>
              <a:buChar char="•"/>
            </a:pPr>
            <a:r>
              <a:rPr lang="en" sz="1800"/>
              <a:t>Controls to prevent theft or fraud</a:t>
            </a:r>
            <a:endParaRPr sz="1800"/>
          </a:p>
          <a:p>
            <a:pPr indent="-241300" lvl="2" marL="1143000" rtl="0" algn="l">
              <a:lnSpc>
                <a:spcPct val="100000"/>
              </a:lnSpc>
              <a:spcBef>
                <a:spcPts val="400"/>
              </a:spcBef>
              <a:spcAft>
                <a:spcPts val="0"/>
              </a:spcAft>
              <a:buClr>
                <a:schemeClr val="dk1"/>
              </a:buClr>
              <a:buSzPts val="1800"/>
              <a:buChar char="•"/>
            </a:pPr>
            <a:r>
              <a:rPr lang="en" sz="1800"/>
              <a:t>The people who use the software to perform their jobs</a:t>
            </a:r>
            <a:endParaRPr sz="1800"/>
          </a:p>
          <a:p>
            <a:pPr indent="-139700" lvl="0" marL="342900" rtl="0" algn="l">
              <a:lnSpc>
                <a:spcPct val="70000"/>
              </a:lnSpc>
              <a:spcBef>
                <a:spcPts val="640"/>
              </a:spcBef>
              <a:spcAft>
                <a:spcPts val="0"/>
              </a:spcAft>
              <a:buClr>
                <a:schemeClr val="dk1"/>
              </a:buClr>
              <a:buSzPts val="3200"/>
              <a:buNone/>
            </a:pPr>
            <a:r>
              <a:t/>
            </a:r>
            <a:endParaRPr sz="1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descr="FIG01_02" id="391" name="Google Shape;391;p60"/>
          <p:cNvPicPr preferRelativeResize="0"/>
          <p:nvPr/>
        </p:nvPicPr>
        <p:blipFill rotWithShape="1">
          <a:blip r:embed="rId3">
            <a:alphaModFix/>
          </a:blip>
          <a:srcRect b="0" l="-1858" r="-2558" t="8625"/>
          <a:stretch/>
        </p:blipFill>
        <p:spPr>
          <a:xfrm>
            <a:off x="1320675" y="1322950"/>
            <a:ext cx="6525726" cy="3581051"/>
          </a:xfrm>
          <a:prstGeom prst="rect">
            <a:avLst/>
          </a:prstGeom>
          <a:noFill/>
          <a:ln>
            <a:noFill/>
          </a:ln>
        </p:spPr>
      </p:pic>
      <p:sp>
        <p:nvSpPr>
          <p:cNvPr id="392" name="Google Shape;392;p60"/>
          <p:cNvSpPr txBox="1"/>
          <p:nvPr/>
        </p:nvSpPr>
        <p:spPr>
          <a:xfrm>
            <a:off x="457200" y="200620"/>
            <a:ext cx="8229600" cy="1049100"/>
          </a:xfrm>
          <a:prstGeom prst="rect">
            <a:avLst/>
          </a:prstGeom>
          <a:noFill/>
          <a:ln>
            <a:noFill/>
          </a:ln>
        </p:spPr>
        <p:txBody>
          <a:bodyPr anchorCtr="0" anchor="ctr" bIns="45700" lIns="91425" spcFirstLastPara="1" rIns="91425" wrap="square" tIns="45700">
            <a:normAutofit/>
          </a:bodyPr>
          <a:lstStyle/>
          <a:p>
            <a:pPr indent="0" lvl="0" marL="484632" marR="0" rtl="0" algn="l">
              <a:lnSpc>
                <a:spcPct val="100000"/>
              </a:lnSpc>
              <a:spcBef>
                <a:spcPts val="0"/>
              </a:spcBef>
              <a:spcAft>
                <a:spcPts val="0"/>
              </a:spcAft>
              <a:buClr>
                <a:srgbClr val="729BDB"/>
              </a:buClr>
              <a:buSzPts val="4200"/>
              <a:buFont typeface="Calibri"/>
              <a:buNone/>
            </a:pPr>
            <a:r>
              <a:rPr b="1" i="0" lang="en" sz="4000" u="none" cap="none" strike="noStrike">
                <a:solidFill>
                  <a:srgbClr val="729BDB"/>
                </a:solidFill>
                <a:latin typeface="Economica"/>
                <a:ea typeface="Economica"/>
                <a:cs typeface="Economica"/>
                <a:sym typeface="Economica"/>
              </a:rPr>
              <a:t>Systems Analysis and Design: Core Concepts</a:t>
            </a:r>
            <a:endParaRPr b="1" i="0" sz="4000" u="none" cap="none" strike="noStrike">
              <a:solidFill>
                <a:srgbClr val="000000"/>
              </a:solidFill>
              <a:latin typeface="Economica"/>
              <a:ea typeface="Economica"/>
              <a:cs typeface="Economica"/>
              <a:sym typeface="Economic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3960"/>
              <a:buFont typeface="Calibri"/>
              <a:buNone/>
            </a:pPr>
            <a:r>
              <a:rPr b="1" lang="en" sz="4000">
                <a:solidFill>
                  <a:srgbClr val="729BDB"/>
                </a:solidFill>
              </a:rPr>
              <a:t>System</a:t>
            </a:r>
            <a:endParaRPr b="1" sz="4000"/>
          </a:p>
        </p:txBody>
      </p:sp>
      <p:sp>
        <p:nvSpPr>
          <p:cNvPr descr="Rectangle: Click to edit Master text styles&#10;Second level&#10;Third level&#10;Fourth level&#10;Fifth level" id="398" name="Google Shape;398;p61"/>
          <p:cNvSpPr txBox="1"/>
          <p:nvPr>
            <p:ph idx="1" type="body"/>
          </p:nvPr>
        </p:nvSpPr>
        <p:spPr>
          <a:xfrm>
            <a:off x="457200" y="992199"/>
            <a:ext cx="8229600" cy="3849000"/>
          </a:xfrm>
          <a:prstGeom prst="rect">
            <a:avLst/>
          </a:prstGeom>
          <a:noFill/>
          <a:ln>
            <a:noFill/>
          </a:ln>
        </p:spPr>
        <p:txBody>
          <a:bodyPr anchorCtr="0" anchor="t" bIns="45700" lIns="91425" spcFirstLastPara="1" rIns="91425" wrap="square" tIns="45700">
            <a:normAutofit/>
          </a:bodyPr>
          <a:lstStyle/>
          <a:p>
            <a:pPr indent="-266700" lvl="0" marL="342900" rtl="0" algn="l">
              <a:lnSpc>
                <a:spcPct val="100000"/>
              </a:lnSpc>
              <a:spcBef>
                <a:spcPts val="0"/>
              </a:spcBef>
              <a:spcAft>
                <a:spcPts val="0"/>
              </a:spcAft>
              <a:buClr>
                <a:schemeClr val="dk1"/>
              </a:buClr>
              <a:buSzPts val="2000"/>
              <a:buChar char="•"/>
            </a:pPr>
            <a:r>
              <a:rPr lang="en" sz="2000"/>
              <a:t>A system is an interrelated set of business procedures used within one business unit working together for a purpose</a:t>
            </a:r>
            <a:endParaRPr sz="2000"/>
          </a:p>
          <a:p>
            <a:pPr indent="-266700" lvl="0" marL="342900" rtl="0" algn="l">
              <a:lnSpc>
                <a:spcPct val="100000"/>
              </a:lnSpc>
              <a:spcBef>
                <a:spcPts val="0"/>
              </a:spcBef>
              <a:spcAft>
                <a:spcPts val="0"/>
              </a:spcAft>
              <a:buClr>
                <a:schemeClr val="dk1"/>
              </a:buClr>
              <a:buSzPts val="2000"/>
              <a:buChar char="•"/>
            </a:pPr>
            <a:r>
              <a:rPr lang="en" sz="2000"/>
              <a:t>A system exists within an environment</a:t>
            </a:r>
            <a:endParaRPr sz="2000"/>
          </a:p>
          <a:p>
            <a:pPr indent="-266700" lvl="0" marL="342900" rtl="0" algn="l">
              <a:lnSpc>
                <a:spcPct val="100000"/>
              </a:lnSpc>
              <a:spcBef>
                <a:spcPts val="0"/>
              </a:spcBef>
              <a:spcAft>
                <a:spcPts val="0"/>
              </a:spcAft>
              <a:buClr>
                <a:schemeClr val="dk1"/>
              </a:buClr>
              <a:buSzPts val="2000"/>
              <a:buChar char="•"/>
            </a:pPr>
            <a:r>
              <a:rPr lang="en" sz="2000"/>
              <a:t>A boundary separates a system from its environment</a:t>
            </a:r>
            <a:endParaRPr sz="2000"/>
          </a:p>
          <a:p>
            <a:pPr indent="0" lvl="0" marL="457200" rtl="0" algn="l">
              <a:lnSpc>
                <a:spcPct val="100000"/>
              </a:lnSpc>
              <a:spcBef>
                <a:spcPts val="0"/>
              </a:spcBef>
              <a:spcAft>
                <a:spcPts val="0"/>
              </a:spcAft>
              <a:buNone/>
            </a:pPr>
            <a:r>
              <a:t/>
            </a:r>
            <a:endParaRPr sz="2000"/>
          </a:p>
        </p:txBody>
      </p:sp>
      <p:pic>
        <p:nvPicPr>
          <p:cNvPr id="399" name="Google Shape;399;p61"/>
          <p:cNvPicPr preferRelativeResize="0"/>
          <p:nvPr/>
        </p:nvPicPr>
        <p:blipFill rotWithShape="1">
          <a:blip r:embed="rId3">
            <a:alphaModFix/>
          </a:blip>
          <a:srcRect b="0" l="10939" r="21615" t="29138"/>
          <a:stretch/>
        </p:blipFill>
        <p:spPr>
          <a:xfrm>
            <a:off x="1927350" y="2480525"/>
            <a:ext cx="4969999" cy="2457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382587" lvl="0" marL="447675" rtl="0" algn="l">
              <a:lnSpc>
                <a:spcPct val="90000"/>
              </a:lnSpc>
              <a:spcBef>
                <a:spcPts val="0"/>
              </a:spcBef>
              <a:spcAft>
                <a:spcPts val="0"/>
              </a:spcAft>
              <a:buNone/>
            </a:pPr>
            <a:r>
              <a:rPr b="1" lang="en" sz="4000">
                <a:solidFill>
                  <a:srgbClr val="729BDB"/>
                </a:solidFill>
              </a:rPr>
              <a:t>Characteristics of a System</a:t>
            </a:r>
            <a:endParaRPr/>
          </a:p>
        </p:txBody>
      </p:sp>
      <p:sp>
        <p:nvSpPr>
          <p:cNvPr id="405" name="Google Shape;405;p6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204470" lvl="0" marL="365125" rtl="0" algn="l">
              <a:lnSpc>
                <a:spcPct val="90000"/>
              </a:lnSpc>
              <a:spcBef>
                <a:spcPts val="480"/>
              </a:spcBef>
              <a:spcAft>
                <a:spcPts val="0"/>
              </a:spcAft>
              <a:buClr>
                <a:schemeClr val="accent1"/>
              </a:buClr>
              <a:buSzPts val="1000"/>
              <a:buFont typeface="Verdana"/>
              <a:buChar char="●"/>
            </a:pPr>
            <a:r>
              <a:rPr lang="en" sz="2000"/>
              <a:t>Purpose (Subsystem)</a:t>
            </a:r>
            <a:endParaRPr sz="2000"/>
          </a:p>
          <a:p>
            <a:pPr indent="-204470" lvl="0" marL="365125" rtl="0" algn="l">
              <a:lnSpc>
                <a:spcPct val="90000"/>
              </a:lnSpc>
              <a:spcBef>
                <a:spcPts val="480"/>
              </a:spcBef>
              <a:spcAft>
                <a:spcPts val="0"/>
              </a:spcAft>
              <a:buClr>
                <a:schemeClr val="accent1"/>
              </a:buClr>
              <a:buSzPts val="1000"/>
              <a:buFont typeface="Verdana"/>
              <a:buChar char="●"/>
            </a:pPr>
            <a:r>
              <a:rPr lang="en" sz="2000"/>
              <a:t>Environment (everything outside the system’s boundary that influences the system)</a:t>
            </a:r>
            <a:endParaRPr sz="2000"/>
          </a:p>
          <a:p>
            <a:pPr indent="-204470" lvl="0" marL="365125" rtl="0" algn="l">
              <a:lnSpc>
                <a:spcPct val="90000"/>
              </a:lnSpc>
              <a:spcBef>
                <a:spcPts val="480"/>
              </a:spcBef>
              <a:spcAft>
                <a:spcPts val="0"/>
              </a:spcAft>
              <a:buClr>
                <a:schemeClr val="accent1"/>
              </a:buClr>
              <a:buSzPts val="1000"/>
              <a:buFont typeface="Open Sans"/>
              <a:buChar char="●"/>
            </a:pPr>
            <a:r>
              <a:rPr lang="en" sz="2000"/>
              <a:t>Boundary</a:t>
            </a:r>
            <a:endParaRPr sz="2000"/>
          </a:p>
          <a:p>
            <a:pPr indent="-204470" lvl="0" marL="365125" rtl="0" algn="l">
              <a:lnSpc>
                <a:spcPct val="90000"/>
              </a:lnSpc>
              <a:spcBef>
                <a:spcPts val="480"/>
              </a:spcBef>
              <a:spcAft>
                <a:spcPts val="0"/>
              </a:spcAft>
              <a:buClr>
                <a:schemeClr val="accent1"/>
              </a:buClr>
              <a:buSzPts val="1000"/>
              <a:buFont typeface="Verdana"/>
              <a:buChar char="●"/>
            </a:pPr>
            <a:r>
              <a:rPr lang="en" sz="2000"/>
              <a:t>Interrelated Components</a:t>
            </a:r>
            <a:endParaRPr sz="2000"/>
          </a:p>
          <a:p>
            <a:pPr indent="-204470" lvl="0" marL="365125" rtl="0" algn="l">
              <a:lnSpc>
                <a:spcPct val="90000"/>
              </a:lnSpc>
              <a:spcBef>
                <a:spcPts val="480"/>
              </a:spcBef>
              <a:spcAft>
                <a:spcPts val="0"/>
              </a:spcAft>
              <a:buClr>
                <a:schemeClr val="accent1"/>
              </a:buClr>
              <a:buSzPts val="1000"/>
              <a:buFont typeface="Open Sans"/>
              <a:buChar char="●"/>
            </a:pPr>
            <a:r>
              <a:rPr lang="en" sz="2000"/>
              <a:t>Interrelationships</a:t>
            </a:r>
            <a:endParaRPr sz="2000"/>
          </a:p>
          <a:p>
            <a:pPr indent="-204470" lvl="0" marL="365125" rtl="0" algn="l">
              <a:lnSpc>
                <a:spcPct val="90000"/>
              </a:lnSpc>
              <a:spcBef>
                <a:spcPts val="480"/>
              </a:spcBef>
              <a:spcAft>
                <a:spcPts val="0"/>
              </a:spcAft>
              <a:buClr>
                <a:schemeClr val="accent1"/>
              </a:buClr>
              <a:buSzPts val="1000"/>
              <a:buFont typeface="Open Sans"/>
              <a:buChar char="●"/>
            </a:pPr>
            <a:r>
              <a:rPr lang="en" sz="2000"/>
              <a:t>Constraints</a:t>
            </a:r>
            <a:endParaRPr sz="2000"/>
          </a:p>
          <a:p>
            <a:pPr indent="-204470" lvl="0" marL="365125" rtl="0" algn="l">
              <a:lnSpc>
                <a:spcPct val="90000"/>
              </a:lnSpc>
              <a:spcBef>
                <a:spcPts val="480"/>
              </a:spcBef>
              <a:spcAft>
                <a:spcPts val="0"/>
              </a:spcAft>
              <a:buClr>
                <a:schemeClr val="accent1"/>
              </a:buClr>
              <a:buSzPts val="1000"/>
              <a:buFont typeface="Open Sans"/>
              <a:buChar char="●"/>
            </a:pPr>
            <a:r>
              <a:rPr lang="en" sz="2000"/>
              <a:t>Interfaces</a:t>
            </a:r>
            <a:endParaRPr sz="2000"/>
          </a:p>
          <a:p>
            <a:pPr indent="-204470" lvl="0" marL="365125" rtl="0" algn="l">
              <a:lnSpc>
                <a:spcPct val="90000"/>
              </a:lnSpc>
              <a:spcBef>
                <a:spcPts val="480"/>
              </a:spcBef>
              <a:spcAft>
                <a:spcPts val="0"/>
              </a:spcAft>
              <a:buClr>
                <a:schemeClr val="accent1"/>
              </a:buClr>
              <a:buSzPts val="1000"/>
              <a:buFont typeface="Verdana"/>
              <a:buChar char="●"/>
            </a:pPr>
            <a:r>
              <a:rPr lang="en" sz="2000"/>
              <a:t>Input (from its environment)</a:t>
            </a:r>
            <a:endParaRPr sz="2000"/>
          </a:p>
          <a:p>
            <a:pPr indent="-204470" lvl="0" marL="365125" rtl="0" algn="l">
              <a:lnSpc>
                <a:spcPct val="90000"/>
              </a:lnSpc>
              <a:spcBef>
                <a:spcPts val="480"/>
              </a:spcBef>
              <a:spcAft>
                <a:spcPts val="0"/>
              </a:spcAft>
              <a:buClr>
                <a:schemeClr val="accent1"/>
              </a:buClr>
              <a:buSzPts val="1000"/>
              <a:buFont typeface="Verdana"/>
              <a:buChar char="●"/>
            </a:pPr>
            <a:r>
              <a:rPr lang="en" sz="2000"/>
              <a:t>Output (to its environment)</a:t>
            </a:r>
            <a:endParaRPr sz="2000"/>
          </a:p>
        </p:txBody>
      </p:sp>
      <p:sp>
        <p:nvSpPr>
          <p:cNvPr id="406" name="Google Shape;40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FIG01_04" id="407" name="Google Shape;407;p62"/>
          <p:cNvPicPr preferRelativeResize="0"/>
          <p:nvPr/>
        </p:nvPicPr>
        <p:blipFill rotWithShape="1">
          <a:blip r:embed="rId3">
            <a:alphaModFix/>
          </a:blip>
          <a:srcRect b="0" l="-4121" r="-491" t="8062"/>
          <a:stretch/>
        </p:blipFill>
        <p:spPr>
          <a:xfrm>
            <a:off x="4209000" y="2034175"/>
            <a:ext cx="4433790" cy="262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4000">
                <a:highlight>
                  <a:srgbClr val="FFFFFF"/>
                </a:highlight>
              </a:rPr>
              <a:t>Examples of Information Systems</a:t>
            </a:r>
            <a:endParaRPr sz="4000"/>
          </a:p>
        </p:txBody>
      </p:sp>
      <p:sp>
        <p:nvSpPr>
          <p:cNvPr id="96" name="Google Shape;96;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SzPts val="2000"/>
              <a:buChar char="●"/>
            </a:pPr>
            <a:r>
              <a:rPr lang="en" sz="2000">
                <a:highlight>
                  <a:srgbClr val="FFFFFF"/>
                </a:highlight>
              </a:rPr>
              <a:t>Course Registration System</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Online Food </a:t>
            </a:r>
            <a:r>
              <a:rPr lang="en" sz="2000">
                <a:highlight>
                  <a:srgbClr val="FFFFFF"/>
                </a:highlight>
              </a:rPr>
              <a:t>Delivery</a:t>
            </a:r>
            <a:r>
              <a:rPr lang="en" sz="2000">
                <a:highlight>
                  <a:srgbClr val="FFFFFF"/>
                </a:highlight>
              </a:rPr>
              <a:t> System</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Online Banking System</a:t>
            </a:r>
            <a:endParaRPr sz="2000">
              <a:highlight>
                <a:srgbClr val="FFFFFF"/>
              </a:highlight>
            </a:endParaRPr>
          </a:p>
          <a:p>
            <a:pPr indent="0" lvl="0" marL="0" rtl="0" algn="just">
              <a:spcBef>
                <a:spcPts val="0"/>
              </a:spcBef>
              <a:spcAft>
                <a:spcPts val="0"/>
              </a:spcAft>
              <a:buNone/>
            </a:pPr>
            <a:r>
              <a:t/>
            </a:r>
            <a:endParaRPr sz="2000">
              <a:highlight>
                <a:srgbClr val="FFFFFF"/>
              </a:highlight>
            </a:endParaRPr>
          </a:p>
          <a:p>
            <a:pPr indent="0" lvl="0" marL="0" rtl="0" algn="just">
              <a:spcBef>
                <a:spcPts val="0"/>
              </a:spcBef>
              <a:spcAft>
                <a:spcPts val="0"/>
              </a:spcAft>
              <a:buNone/>
            </a:pPr>
            <a:r>
              <a:rPr lang="en" sz="2000">
                <a:highlight>
                  <a:srgbClr val="FFFFFF"/>
                </a:highlight>
              </a:rPr>
              <a:t>What else ?</a:t>
            </a:r>
            <a:endParaRPr sz="2000"/>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System Development Methodology e.g. SDLC</a:t>
            </a:r>
            <a:endParaRPr b="1" sz="4000"/>
          </a:p>
        </p:txBody>
      </p:sp>
      <p:sp>
        <p:nvSpPr>
          <p:cNvPr id="413" name="Google Shape;413;p6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4" name="Google Shape;41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63"/>
          <p:cNvPicPr preferRelativeResize="0"/>
          <p:nvPr/>
        </p:nvPicPr>
        <p:blipFill>
          <a:blip r:embed="rId3">
            <a:alphaModFix/>
          </a:blip>
          <a:stretch>
            <a:fillRect/>
          </a:stretch>
        </p:blipFill>
        <p:spPr>
          <a:xfrm>
            <a:off x="311700" y="1225225"/>
            <a:ext cx="5244769" cy="335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Developing Information System and SDLC</a:t>
            </a:r>
            <a:endParaRPr b="1" sz="4000"/>
          </a:p>
        </p:txBody>
      </p:sp>
      <p:sp>
        <p:nvSpPr>
          <p:cNvPr descr="Rectangle: Click to edit Master text styles&#10;Second level&#10;Third level&#10;Fourth level&#10;Fifth level" id="421" name="Google Shape;421;p64"/>
          <p:cNvSpPr txBox="1"/>
          <p:nvPr>
            <p:ph idx="1" type="body"/>
          </p:nvPr>
        </p:nvSpPr>
        <p:spPr>
          <a:xfrm>
            <a:off x="764100" y="900125"/>
            <a:ext cx="7698300" cy="3696000"/>
          </a:xfrm>
          <a:prstGeom prst="rect">
            <a:avLst/>
          </a:prstGeom>
          <a:noFill/>
          <a:ln>
            <a:noFill/>
          </a:ln>
        </p:spPr>
        <p:txBody>
          <a:bodyPr anchorCtr="0" anchor="t" bIns="45700" lIns="91425" spcFirstLastPara="1" rIns="91425" wrap="square" tIns="45700">
            <a:noAutofit/>
          </a:bodyPr>
          <a:lstStyle/>
          <a:p>
            <a:pPr indent="0" lvl="0" marL="457200" rtl="0" algn="l">
              <a:lnSpc>
                <a:spcPct val="80000"/>
              </a:lnSpc>
              <a:spcBef>
                <a:spcPts val="0"/>
              </a:spcBef>
              <a:spcAft>
                <a:spcPts val="0"/>
              </a:spcAft>
              <a:buNone/>
            </a:pPr>
            <a:r>
              <a:t/>
            </a:r>
            <a:endParaRPr sz="2000"/>
          </a:p>
          <a:p>
            <a:pPr indent="0" lvl="0" marL="457200" rtl="0" algn="l">
              <a:lnSpc>
                <a:spcPct val="100000"/>
              </a:lnSpc>
              <a:spcBef>
                <a:spcPts val="0"/>
              </a:spcBef>
              <a:spcAft>
                <a:spcPts val="0"/>
              </a:spcAft>
              <a:buNone/>
            </a:pPr>
            <a:r>
              <a:rPr b="1" lang="en" sz="2000"/>
              <a:t>Systems Development Methodology</a:t>
            </a:r>
            <a:endParaRPr b="1" sz="2000"/>
          </a:p>
          <a:p>
            <a:pPr indent="0" lvl="0" marL="457200" rtl="0" algn="l">
              <a:lnSpc>
                <a:spcPct val="100000"/>
              </a:lnSpc>
              <a:spcBef>
                <a:spcPts val="560"/>
              </a:spcBef>
              <a:spcAft>
                <a:spcPts val="0"/>
              </a:spcAft>
              <a:buNone/>
            </a:pPr>
            <a:r>
              <a:rPr lang="en"/>
              <a:t>A standard process followed in an organization to conduct all the steps necessary to build a system </a:t>
            </a:r>
            <a:r>
              <a:rPr lang="en"/>
              <a:t>systematically</a:t>
            </a:r>
            <a:endParaRPr/>
          </a:p>
          <a:p>
            <a:pPr indent="0" lvl="0" marL="457200" rtl="0" algn="l">
              <a:lnSpc>
                <a:spcPct val="100000"/>
              </a:lnSpc>
              <a:spcBef>
                <a:spcPts val="560"/>
              </a:spcBef>
              <a:spcAft>
                <a:spcPts val="0"/>
              </a:spcAft>
              <a:buNone/>
            </a:pPr>
            <a:r>
              <a:rPr lang="en"/>
              <a:t>It  includes the following	steps:</a:t>
            </a:r>
            <a:r>
              <a:rPr lang="en" sz="1500"/>
              <a:t> </a:t>
            </a:r>
            <a:endParaRPr sz="1500"/>
          </a:p>
          <a:p>
            <a:pPr indent="-196850" lvl="2" marL="1143000" rtl="0" algn="l">
              <a:lnSpc>
                <a:spcPct val="100000"/>
              </a:lnSpc>
              <a:spcBef>
                <a:spcPts val="480"/>
              </a:spcBef>
              <a:spcAft>
                <a:spcPts val="0"/>
              </a:spcAft>
              <a:buClr>
                <a:schemeClr val="dk1"/>
              </a:buClr>
              <a:buSzPts val="1900"/>
              <a:buChar char="■"/>
            </a:pPr>
            <a:r>
              <a:rPr lang="en" sz="1800"/>
              <a:t>Plan</a:t>
            </a:r>
            <a:endParaRPr sz="1800"/>
          </a:p>
          <a:p>
            <a:pPr indent="-196850" lvl="2" marL="1143000" rtl="0" algn="l">
              <a:lnSpc>
                <a:spcPct val="100000"/>
              </a:lnSpc>
              <a:spcBef>
                <a:spcPts val="480"/>
              </a:spcBef>
              <a:spcAft>
                <a:spcPts val="0"/>
              </a:spcAft>
              <a:buClr>
                <a:schemeClr val="dk1"/>
              </a:buClr>
              <a:buSzPts val="1900"/>
              <a:buChar char="■"/>
            </a:pPr>
            <a:r>
              <a:rPr lang="en" sz="1800"/>
              <a:t>Analyze </a:t>
            </a:r>
            <a:endParaRPr sz="1800"/>
          </a:p>
          <a:p>
            <a:pPr indent="-196850" lvl="2" marL="1143000" rtl="0" algn="l">
              <a:lnSpc>
                <a:spcPct val="100000"/>
              </a:lnSpc>
              <a:spcBef>
                <a:spcPts val="480"/>
              </a:spcBef>
              <a:spcAft>
                <a:spcPts val="0"/>
              </a:spcAft>
              <a:buClr>
                <a:schemeClr val="dk1"/>
              </a:buClr>
              <a:buSzPts val="1900"/>
              <a:buChar char="■"/>
            </a:pPr>
            <a:r>
              <a:rPr lang="en" sz="1800"/>
              <a:t>Design </a:t>
            </a:r>
            <a:endParaRPr sz="1800"/>
          </a:p>
          <a:p>
            <a:pPr indent="-196850" lvl="2" marL="1143000" rtl="0" algn="l">
              <a:lnSpc>
                <a:spcPct val="100000"/>
              </a:lnSpc>
              <a:spcBef>
                <a:spcPts val="480"/>
              </a:spcBef>
              <a:spcAft>
                <a:spcPts val="0"/>
              </a:spcAft>
              <a:buClr>
                <a:schemeClr val="dk1"/>
              </a:buClr>
              <a:buSzPts val="1900"/>
              <a:buChar char="■"/>
            </a:pPr>
            <a:r>
              <a:rPr lang="en" sz="1800"/>
              <a:t>Implement and Maintain information systems.</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Phases of the SDLC</a:t>
            </a:r>
            <a:endParaRPr b="1" sz="4000"/>
          </a:p>
        </p:txBody>
      </p:sp>
      <p:sp>
        <p:nvSpPr>
          <p:cNvPr descr="Rectangle: Click to edit Master text styles&#10;Second level&#10;Third level&#10;Fourth level&#10;Fifth level" id="427" name="Google Shape;427;p65"/>
          <p:cNvSpPr txBox="1"/>
          <p:nvPr>
            <p:ph idx="1" type="body"/>
          </p:nvPr>
        </p:nvSpPr>
        <p:spPr>
          <a:xfrm>
            <a:off x="457200" y="900132"/>
            <a:ext cx="8229600" cy="3889800"/>
          </a:xfrm>
          <a:prstGeom prst="rect">
            <a:avLst/>
          </a:prstGeom>
          <a:noFill/>
          <a:ln>
            <a:noFill/>
          </a:ln>
        </p:spPr>
        <p:txBody>
          <a:bodyPr anchorCtr="0" anchor="t" bIns="45700" lIns="91425" spcFirstLastPara="1" rIns="91425" wrap="square" tIns="45700">
            <a:normAutofit/>
          </a:bodyPr>
          <a:lstStyle/>
          <a:p>
            <a:pPr indent="457200" lvl="0" marL="0" rtl="0" algn="l">
              <a:lnSpc>
                <a:spcPct val="90000"/>
              </a:lnSpc>
              <a:spcBef>
                <a:spcPts val="0"/>
              </a:spcBef>
              <a:spcAft>
                <a:spcPts val="0"/>
              </a:spcAft>
              <a:buNone/>
            </a:pPr>
            <a:r>
              <a:rPr b="1" lang="en" sz="2000"/>
              <a:t>1.</a:t>
            </a:r>
            <a:r>
              <a:rPr b="1" lang="en" sz="2000"/>
              <a:t>Systems Planning and Selection</a:t>
            </a:r>
            <a:endParaRPr b="1" sz="2000"/>
          </a:p>
          <a:p>
            <a:pPr indent="457200" lvl="0" marL="0" rtl="0" algn="l">
              <a:lnSpc>
                <a:spcPct val="90000"/>
              </a:lnSpc>
              <a:spcBef>
                <a:spcPts val="0"/>
              </a:spcBef>
              <a:spcAft>
                <a:spcPts val="0"/>
              </a:spcAft>
              <a:buNone/>
            </a:pPr>
            <a:r>
              <a:t/>
            </a:r>
            <a:endParaRPr b="1" sz="2000"/>
          </a:p>
          <a:p>
            <a:pPr indent="457200" lvl="0" marL="0" rtl="0" algn="l">
              <a:lnSpc>
                <a:spcPct val="90000"/>
              </a:lnSpc>
              <a:spcBef>
                <a:spcPts val="480"/>
              </a:spcBef>
              <a:spcAft>
                <a:spcPts val="0"/>
              </a:spcAft>
              <a:buNone/>
            </a:pPr>
            <a:r>
              <a:rPr lang="en" sz="2000"/>
              <a:t>Two Main Activities</a:t>
            </a:r>
            <a:endParaRPr sz="1400"/>
          </a:p>
          <a:p>
            <a:pPr indent="-342900" lvl="0" marL="1371600" rtl="0" algn="l">
              <a:lnSpc>
                <a:spcPct val="90000"/>
              </a:lnSpc>
              <a:spcBef>
                <a:spcPts val="400"/>
              </a:spcBef>
              <a:spcAft>
                <a:spcPts val="0"/>
              </a:spcAft>
              <a:buSzPts val="1800"/>
              <a:buAutoNum type="alphaLcParenR"/>
            </a:pPr>
            <a:r>
              <a:rPr lang="en"/>
              <a:t>Identify the need of a system</a:t>
            </a:r>
            <a:endParaRPr/>
          </a:p>
          <a:p>
            <a:pPr indent="-342900" lvl="0" marL="1371600" rtl="0" algn="l">
              <a:lnSpc>
                <a:spcPct val="90000"/>
              </a:lnSpc>
              <a:spcBef>
                <a:spcPts val="0"/>
              </a:spcBef>
              <a:spcAft>
                <a:spcPts val="0"/>
              </a:spcAft>
              <a:buSzPts val="1800"/>
              <a:buAutoNum type="alphaLcParenR"/>
            </a:pPr>
            <a:r>
              <a:rPr lang="en"/>
              <a:t>Investigation and determination of scope</a:t>
            </a:r>
            <a:endParaRPr/>
          </a:p>
          <a:p>
            <a:pPr indent="0" lvl="0" marL="1828800" rtl="0" algn="l">
              <a:lnSpc>
                <a:spcPct val="90000"/>
              </a:lnSpc>
              <a:spcBef>
                <a:spcPts val="400"/>
              </a:spcBef>
              <a:spcAft>
                <a:spcPts val="0"/>
              </a:spcAft>
              <a:buNone/>
            </a:pPr>
            <a:r>
              <a:rPr lang="en"/>
              <a:t>The team of systems analysts then produces a specific plan for the proposed project for the team to follow. This plan specifies the time and resources needed for its execution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6"/>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Phases of the SDLC ...</a:t>
            </a:r>
            <a:endParaRPr b="1" sz="4000"/>
          </a:p>
        </p:txBody>
      </p:sp>
      <p:sp>
        <p:nvSpPr>
          <p:cNvPr descr="Rectangle: Click to edit Master text styles&#10;Second level&#10;Third level&#10;Fourth level&#10;Fifth level" id="433" name="Google Shape;433;p66"/>
          <p:cNvSpPr txBox="1"/>
          <p:nvPr>
            <p:ph idx="1" type="body"/>
          </p:nvPr>
        </p:nvSpPr>
        <p:spPr>
          <a:xfrm>
            <a:off x="457200" y="900131"/>
            <a:ext cx="8229600" cy="37416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0"/>
              </a:spcBef>
              <a:spcAft>
                <a:spcPts val="0"/>
              </a:spcAft>
              <a:buSzPts val="1018"/>
              <a:buNone/>
            </a:pPr>
            <a:r>
              <a:rPr b="1" lang="en" sz="2000"/>
              <a:t>2. </a:t>
            </a:r>
            <a:r>
              <a:rPr b="1" lang="en" sz="2000"/>
              <a:t>Systems Analysis</a:t>
            </a:r>
            <a:endParaRPr b="1" sz="2000"/>
          </a:p>
          <a:p>
            <a:pPr indent="457200" lvl="0" marL="0" rtl="0" algn="l">
              <a:lnSpc>
                <a:spcPct val="90000"/>
              </a:lnSpc>
              <a:spcBef>
                <a:spcPts val="480"/>
              </a:spcBef>
              <a:spcAft>
                <a:spcPts val="0"/>
              </a:spcAft>
              <a:buNone/>
            </a:pPr>
            <a:r>
              <a:rPr lang="en" sz="2000"/>
              <a:t>Study of current procedures and information systems</a:t>
            </a:r>
            <a:endParaRPr sz="2000"/>
          </a:p>
          <a:p>
            <a:pPr indent="-444500" lvl="2" marL="1371600" rtl="0" algn="l">
              <a:lnSpc>
                <a:spcPct val="100000"/>
              </a:lnSpc>
              <a:spcBef>
                <a:spcPts val="400"/>
              </a:spcBef>
              <a:spcAft>
                <a:spcPts val="0"/>
              </a:spcAft>
              <a:buClr>
                <a:schemeClr val="dk1"/>
              </a:buClr>
              <a:buSzPts val="1800"/>
              <a:buChar char="•"/>
            </a:pPr>
            <a:r>
              <a:rPr lang="en" sz="1800"/>
              <a:t>Determine requirements</a:t>
            </a:r>
            <a:endParaRPr sz="1800"/>
          </a:p>
          <a:p>
            <a:pPr indent="-444500" lvl="2" marL="1371600" rtl="0" algn="l">
              <a:lnSpc>
                <a:spcPct val="100000"/>
              </a:lnSpc>
              <a:spcBef>
                <a:spcPts val="400"/>
              </a:spcBef>
              <a:spcAft>
                <a:spcPts val="0"/>
              </a:spcAft>
              <a:buClr>
                <a:schemeClr val="dk1"/>
              </a:buClr>
              <a:buSzPts val="1800"/>
              <a:buChar char="•"/>
            </a:pPr>
            <a:r>
              <a:rPr lang="en" sz="1800"/>
              <a:t>Generate alternative designs match the requirements</a:t>
            </a:r>
            <a:endParaRPr sz="1800"/>
          </a:p>
          <a:p>
            <a:pPr indent="-444500" lvl="2" marL="1371600" rtl="0" algn="l">
              <a:lnSpc>
                <a:spcPct val="100000"/>
              </a:lnSpc>
              <a:spcBef>
                <a:spcPts val="400"/>
              </a:spcBef>
              <a:spcAft>
                <a:spcPts val="0"/>
              </a:spcAft>
              <a:buClr>
                <a:schemeClr val="dk1"/>
              </a:buClr>
              <a:buSzPts val="1800"/>
              <a:buChar char="•"/>
            </a:pPr>
            <a:r>
              <a:rPr lang="en" sz="1800"/>
              <a:t>Compare alternatives to see which best meets the requirements within the cost, labor, and technical levels the organization is willing to commit to the development process</a:t>
            </a:r>
            <a:endParaRPr sz="1800"/>
          </a:p>
          <a:p>
            <a:pPr indent="-444500" lvl="2" marL="1371600" rtl="0" algn="l">
              <a:lnSpc>
                <a:spcPct val="100000"/>
              </a:lnSpc>
              <a:spcBef>
                <a:spcPts val="400"/>
              </a:spcBef>
              <a:spcAft>
                <a:spcPts val="0"/>
              </a:spcAft>
              <a:buClr>
                <a:schemeClr val="dk1"/>
              </a:buClr>
              <a:buSzPts val="1800"/>
              <a:buChar char="•"/>
            </a:pPr>
            <a:r>
              <a:rPr lang="en" sz="1800"/>
              <a:t>Recommend best alternative</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457200" y="154474"/>
            <a:ext cx="8229600" cy="67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Phases of the SDLC ... ...</a:t>
            </a:r>
            <a:endParaRPr b="1" sz="4000"/>
          </a:p>
        </p:txBody>
      </p:sp>
      <p:sp>
        <p:nvSpPr>
          <p:cNvPr descr="Rectangle: Click to edit Master text styles&#10;Second level&#10;Third level&#10;Fourth level&#10;Fifth level" id="439" name="Google Shape;439;p67"/>
          <p:cNvSpPr txBox="1"/>
          <p:nvPr>
            <p:ph idx="1" type="body"/>
          </p:nvPr>
        </p:nvSpPr>
        <p:spPr>
          <a:xfrm>
            <a:off x="457200" y="900132"/>
            <a:ext cx="8229600" cy="3889800"/>
          </a:xfrm>
          <a:prstGeom prst="rect">
            <a:avLst/>
          </a:prstGeom>
          <a:noFill/>
          <a:ln>
            <a:noFill/>
          </a:ln>
        </p:spPr>
        <p:txBody>
          <a:bodyPr anchorCtr="0" anchor="t" bIns="45700" lIns="91425" spcFirstLastPara="1" rIns="91425" wrap="square" tIns="45700">
            <a:normAutofit/>
          </a:bodyPr>
          <a:lstStyle/>
          <a:p>
            <a:pPr indent="0" lvl="0" marL="457200" rtl="0" algn="l">
              <a:lnSpc>
                <a:spcPct val="100000"/>
              </a:lnSpc>
              <a:spcBef>
                <a:spcPts val="0"/>
              </a:spcBef>
              <a:spcAft>
                <a:spcPts val="0"/>
              </a:spcAft>
              <a:buNone/>
            </a:pPr>
            <a:r>
              <a:rPr lang="en" sz="2000"/>
              <a:t>3. </a:t>
            </a:r>
            <a:r>
              <a:rPr b="1" lang="en" sz="2000"/>
              <a:t>System Design</a:t>
            </a:r>
            <a:endParaRPr sz="2000"/>
          </a:p>
          <a:p>
            <a:pPr indent="0" lvl="0" marL="457200" rtl="0" algn="l">
              <a:lnSpc>
                <a:spcPct val="100000"/>
              </a:lnSpc>
              <a:spcBef>
                <a:spcPts val="0"/>
              </a:spcBef>
              <a:spcAft>
                <a:spcPts val="0"/>
              </a:spcAft>
              <a:buNone/>
            </a:pPr>
            <a:r>
              <a:rPr lang="en" sz="2000"/>
              <a:t>Convert the description of the recommended alternative solution into logical and then physical system specification</a:t>
            </a:r>
            <a:endParaRPr sz="2000"/>
          </a:p>
          <a:p>
            <a:pPr indent="-508000" lvl="1" marL="990600" rtl="0" algn="l">
              <a:lnSpc>
                <a:spcPct val="100000"/>
              </a:lnSpc>
              <a:spcBef>
                <a:spcPts val="480"/>
              </a:spcBef>
              <a:spcAft>
                <a:spcPts val="0"/>
              </a:spcAft>
              <a:buClr>
                <a:schemeClr val="dk1"/>
              </a:buClr>
              <a:buSzPts val="2000"/>
              <a:buChar char="–"/>
            </a:pPr>
            <a:r>
              <a:rPr lang="en" sz="2000"/>
              <a:t>Logical Design</a:t>
            </a:r>
            <a:endParaRPr sz="2000"/>
          </a:p>
          <a:p>
            <a:pPr indent="0" lvl="0" marL="1371600" rtl="0" algn="l">
              <a:lnSpc>
                <a:spcPct val="100000"/>
              </a:lnSpc>
              <a:spcBef>
                <a:spcPts val="400"/>
              </a:spcBef>
              <a:spcAft>
                <a:spcPts val="0"/>
              </a:spcAft>
              <a:buNone/>
            </a:pPr>
            <a:r>
              <a:rPr lang="en" sz="2000"/>
              <a:t>Concentrates on business aspects of the system, that is, how the system will impact the functional units within the organization</a:t>
            </a:r>
            <a:endParaRPr sz="2000"/>
          </a:p>
          <a:p>
            <a:pPr indent="-508000" lvl="1" marL="990600" rtl="0" algn="l">
              <a:lnSpc>
                <a:spcPct val="100000"/>
              </a:lnSpc>
              <a:spcBef>
                <a:spcPts val="480"/>
              </a:spcBef>
              <a:spcAft>
                <a:spcPts val="0"/>
              </a:spcAft>
              <a:buClr>
                <a:schemeClr val="dk1"/>
              </a:buClr>
              <a:buSzPts val="2000"/>
              <a:buChar char="–"/>
            </a:pPr>
            <a:r>
              <a:rPr lang="en" sz="2000"/>
              <a:t>Physical Design</a:t>
            </a:r>
            <a:endParaRPr sz="2000"/>
          </a:p>
          <a:p>
            <a:pPr indent="0" lvl="0" marL="1371600" rtl="0" algn="l">
              <a:lnSpc>
                <a:spcPct val="100000"/>
              </a:lnSpc>
              <a:spcBef>
                <a:spcPts val="400"/>
              </a:spcBef>
              <a:spcAft>
                <a:spcPts val="0"/>
              </a:spcAft>
              <a:buNone/>
            </a:pPr>
            <a:r>
              <a:rPr lang="en" sz="2000"/>
              <a:t>Technical specifications: programming languages, database systems and file structures, hardware platform, operating system and network environment</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Logical</a:t>
            </a:r>
            <a:r>
              <a:rPr b="1" lang="en" sz="4000"/>
              <a:t> design Vs Physical Design</a:t>
            </a:r>
            <a:endParaRPr b="1" sz="4000"/>
          </a:p>
        </p:txBody>
      </p:sp>
      <p:sp>
        <p:nvSpPr>
          <p:cNvPr id="445" name="Google Shape;445;p6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6" name="Google Shape;446;p6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7" name="Google Shape;44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8" name="Google Shape;448;p68"/>
          <p:cNvPicPr preferRelativeResize="0"/>
          <p:nvPr/>
        </p:nvPicPr>
        <p:blipFill>
          <a:blip r:embed="rId3">
            <a:alphaModFix/>
          </a:blip>
          <a:stretch>
            <a:fillRect/>
          </a:stretch>
        </p:blipFill>
        <p:spPr>
          <a:xfrm>
            <a:off x="421975" y="1225225"/>
            <a:ext cx="5040851" cy="3509975"/>
          </a:xfrm>
          <a:prstGeom prst="rect">
            <a:avLst/>
          </a:prstGeom>
          <a:noFill/>
          <a:ln>
            <a:noFill/>
          </a:ln>
        </p:spPr>
      </p:pic>
      <p:pic>
        <p:nvPicPr>
          <p:cNvPr id="449" name="Google Shape;449;p68"/>
          <p:cNvPicPr preferRelativeResize="0"/>
          <p:nvPr/>
        </p:nvPicPr>
        <p:blipFill>
          <a:blip r:embed="rId4">
            <a:alphaModFix/>
          </a:blip>
          <a:stretch>
            <a:fillRect/>
          </a:stretch>
        </p:blipFill>
        <p:spPr>
          <a:xfrm>
            <a:off x="5544225" y="1619375"/>
            <a:ext cx="3288075" cy="2429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Phases of the SDLC ...</a:t>
            </a:r>
            <a:endParaRPr b="1" sz="4000"/>
          </a:p>
        </p:txBody>
      </p:sp>
      <p:sp>
        <p:nvSpPr>
          <p:cNvPr descr="Rectangle: Click to edit Master text styles&#10;Second level&#10;Third level&#10;Fourth level&#10;Fifth level" id="455" name="Google Shape;455;p69"/>
          <p:cNvSpPr txBox="1"/>
          <p:nvPr>
            <p:ph idx="1" type="body"/>
          </p:nvPr>
        </p:nvSpPr>
        <p:spPr>
          <a:xfrm>
            <a:off x="457200" y="900131"/>
            <a:ext cx="8229600" cy="378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 sz="2000"/>
              <a:t>4. </a:t>
            </a:r>
            <a:r>
              <a:rPr b="1" lang="en" sz="2000"/>
              <a:t>System Implementation , Operation and Maintenance :</a:t>
            </a:r>
            <a:endParaRPr b="1" sz="2000"/>
          </a:p>
          <a:p>
            <a:pPr indent="-508000" lvl="1" marL="990600" rtl="0" algn="l">
              <a:lnSpc>
                <a:spcPct val="100000"/>
              </a:lnSpc>
              <a:spcBef>
                <a:spcPts val="480"/>
              </a:spcBef>
              <a:spcAft>
                <a:spcPts val="0"/>
              </a:spcAft>
              <a:buClr>
                <a:schemeClr val="dk1"/>
              </a:buClr>
              <a:buSzPts val="2000"/>
              <a:buChar char="–"/>
            </a:pPr>
            <a:r>
              <a:rPr lang="en" sz="2000"/>
              <a:t>Turn system specifications into a working system that is tested and then put into use</a:t>
            </a:r>
            <a:endParaRPr sz="2000"/>
          </a:p>
          <a:p>
            <a:pPr indent="-508000" lvl="1" marL="990600" rtl="0" algn="l">
              <a:lnSpc>
                <a:spcPct val="100000"/>
              </a:lnSpc>
              <a:spcBef>
                <a:spcPts val="480"/>
              </a:spcBef>
              <a:spcAft>
                <a:spcPts val="0"/>
              </a:spcAft>
              <a:buClr>
                <a:schemeClr val="dk1"/>
              </a:buClr>
              <a:buSzPts val="2000"/>
              <a:buChar char="–"/>
            </a:pPr>
            <a:r>
              <a:rPr lang="en" sz="2000"/>
              <a:t>Implementation</a:t>
            </a:r>
            <a:endParaRPr sz="2000"/>
          </a:p>
          <a:p>
            <a:pPr indent="-457200" lvl="2" marL="1371600" rtl="0" algn="l">
              <a:lnSpc>
                <a:spcPct val="100000"/>
              </a:lnSpc>
              <a:spcBef>
                <a:spcPts val="400"/>
              </a:spcBef>
              <a:spcAft>
                <a:spcPts val="0"/>
              </a:spcAft>
              <a:buClr>
                <a:schemeClr val="dk1"/>
              </a:buClr>
              <a:buSzPts val="2000"/>
              <a:buChar char="•"/>
            </a:pPr>
            <a:r>
              <a:rPr lang="en" sz="2000"/>
              <a:t>Coding</a:t>
            </a:r>
            <a:endParaRPr sz="2000"/>
          </a:p>
          <a:p>
            <a:pPr indent="-457200" lvl="2" marL="1371600" rtl="0" algn="l">
              <a:lnSpc>
                <a:spcPct val="100000"/>
              </a:lnSpc>
              <a:spcBef>
                <a:spcPts val="400"/>
              </a:spcBef>
              <a:spcAft>
                <a:spcPts val="0"/>
              </a:spcAft>
              <a:buClr>
                <a:schemeClr val="dk1"/>
              </a:buClr>
              <a:buSzPts val="2000"/>
              <a:buChar char="•"/>
            </a:pPr>
            <a:r>
              <a:rPr lang="en" sz="2000"/>
              <a:t>Testing</a:t>
            </a:r>
            <a:endParaRPr sz="2000"/>
          </a:p>
          <a:p>
            <a:pPr indent="-457200" lvl="2" marL="1371600" rtl="0" algn="l">
              <a:lnSpc>
                <a:spcPct val="100000"/>
              </a:lnSpc>
              <a:spcBef>
                <a:spcPts val="400"/>
              </a:spcBef>
              <a:spcAft>
                <a:spcPts val="0"/>
              </a:spcAft>
              <a:buClr>
                <a:schemeClr val="dk1"/>
              </a:buClr>
              <a:buSzPts val="2000"/>
              <a:buChar char="•"/>
            </a:pPr>
            <a:r>
              <a:rPr lang="en" sz="2000"/>
              <a:t>Installation: the new system becomes a part of the daily activities of the organization</a:t>
            </a:r>
            <a:endParaRPr sz="2000"/>
          </a:p>
          <a:p>
            <a:pPr indent="-457200" lvl="2" marL="1371600" rtl="0" algn="l">
              <a:lnSpc>
                <a:spcPct val="100000"/>
              </a:lnSpc>
              <a:spcBef>
                <a:spcPts val="400"/>
              </a:spcBef>
              <a:spcAft>
                <a:spcPts val="0"/>
              </a:spcAft>
              <a:buClr>
                <a:schemeClr val="dk1"/>
              </a:buClr>
              <a:buSzPts val="2000"/>
              <a:buChar char="•"/>
            </a:pPr>
            <a:r>
              <a:rPr lang="en" sz="2000"/>
              <a:t>User Training</a:t>
            </a:r>
            <a:endParaRPr sz="2000"/>
          </a:p>
          <a:p>
            <a:pPr indent="-457200" lvl="2" marL="1371600" rtl="0" algn="l">
              <a:lnSpc>
                <a:spcPct val="100000"/>
              </a:lnSpc>
              <a:spcBef>
                <a:spcPts val="400"/>
              </a:spcBef>
              <a:spcAft>
                <a:spcPts val="0"/>
              </a:spcAft>
              <a:buClr>
                <a:schemeClr val="dk1"/>
              </a:buClr>
              <a:buSzPts val="2000"/>
              <a:buChar char="•"/>
            </a:pPr>
            <a:r>
              <a:rPr lang="en" sz="2000"/>
              <a:t>Documentation</a:t>
            </a:r>
            <a:endParaRPr sz="2000"/>
          </a:p>
          <a:p>
            <a:pPr indent="-457200" lvl="2" marL="1371600" rtl="0" algn="l">
              <a:lnSpc>
                <a:spcPct val="100000"/>
              </a:lnSpc>
              <a:spcBef>
                <a:spcPts val="400"/>
              </a:spcBef>
              <a:spcAft>
                <a:spcPts val="0"/>
              </a:spcAft>
              <a:buClr>
                <a:schemeClr val="dk1"/>
              </a:buClr>
              <a:buSzPts val="2000"/>
              <a:buChar char="•"/>
            </a:pPr>
            <a:r>
              <a:rPr lang="en" sz="2000"/>
              <a:t>Maintenance (fix errors, make changes)</a:t>
            </a:r>
            <a:endParaRPr sz="2000"/>
          </a:p>
          <a:p>
            <a:pPr indent="-457200" lvl="2" marL="1371600" rtl="0" algn="l">
              <a:lnSpc>
                <a:spcPct val="100000"/>
              </a:lnSpc>
              <a:spcBef>
                <a:spcPts val="400"/>
              </a:spcBef>
              <a:spcAft>
                <a:spcPts val="0"/>
              </a:spcAft>
              <a:buClr>
                <a:schemeClr val="dk1"/>
              </a:buClr>
              <a:buSzPts val="2000"/>
              <a:buNone/>
            </a:pPr>
            <a:r>
              <a:t/>
            </a:r>
            <a:endParaRPr sz="2000"/>
          </a:p>
          <a:p>
            <a:pPr indent="-609600" lvl="0" marL="609600" rtl="0" algn="l">
              <a:lnSpc>
                <a:spcPct val="100000"/>
              </a:lnSpc>
              <a:spcBef>
                <a:spcPts val="400"/>
              </a:spcBef>
              <a:spcAft>
                <a:spcPts val="0"/>
              </a:spcAft>
              <a:buClr>
                <a:schemeClr val="dk1"/>
              </a:buClr>
              <a:buSzPts val="2000"/>
              <a:buFont typeface="Noto Sans Symbols"/>
              <a:buNone/>
            </a:pPr>
            <a:r>
              <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b="1" lang="en" sz="4000">
                <a:solidFill>
                  <a:srgbClr val="6D9EEB"/>
                </a:solidFill>
              </a:rPr>
              <a:t>Product Outputs and Deliverables from SDLC ...</a:t>
            </a:r>
            <a:endParaRPr b="1" sz="4000">
              <a:solidFill>
                <a:srgbClr val="6D9EEB"/>
              </a:solidFill>
            </a:endParaRPr>
          </a:p>
        </p:txBody>
      </p:sp>
      <p:pic>
        <p:nvPicPr>
          <p:cNvPr id="462" name="Google Shape;462;p70"/>
          <p:cNvPicPr preferRelativeResize="0"/>
          <p:nvPr/>
        </p:nvPicPr>
        <p:blipFill>
          <a:blip r:embed="rId3">
            <a:alphaModFix/>
          </a:blip>
          <a:stretch>
            <a:fillRect/>
          </a:stretch>
        </p:blipFill>
        <p:spPr>
          <a:xfrm>
            <a:off x="571250" y="859501"/>
            <a:ext cx="7143649" cy="394262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1"/>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Roles of </a:t>
            </a:r>
            <a:r>
              <a:rPr b="1" lang="en" sz="4000">
                <a:solidFill>
                  <a:srgbClr val="729BDB"/>
                </a:solidFill>
              </a:rPr>
              <a:t>System Analyst in the SDLC ...</a:t>
            </a:r>
            <a:endParaRPr b="1" sz="4000"/>
          </a:p>
        </p:txBody>
      </p:sp>
      <p:sp>
        <p:nvSpPr>
          <p:cNvPr descr="Rectangle: Click to edit Master text styles&#10;Second level&#10;Third level&#10;Fourth level&#10;Fifth level" id="468" name="Google Shape;468;p71"/>
          <p:cNvSpPr txBox="1"/>
          <p:nvPr>
            <p:ph idx="1" type="body"/>
          </p:nvPr>
        </p:nvSpPr>
        <p:spPr>
          <a:xfrm>
            <a:off x="457200" y="1412081"/>
            <a:ext cx="8229600" cy="3429000"/>
          </a:xfrm>
          <a:prstGeom prst="rect">
            <a:avLst/>
          </a:prstGeom>
          <a:noFill/>
          <a:ln>
            <a:noFill/>
          </a:ln>
        </p:spPr>
        <p:txBody>
          <a:bodyPr anchorCtr="0" anchor="t" bIns="45700" lIns="91425" spcFirstLastPara="1" rIns="91425" wrap="square" tIns="45700">
            <a:noAutofit/>
          </a:bodyPr>
          <a:lstStyle/>
          <a:p>
            <a:pPr indent="-292100" lvl="0" marL="342900" rtl="0" algn="l">
              <a:lnSpc>
                <a:spcPct val="100000"/>
              </a:lnSpc>
              <a:spcBef>
                <a:spcPts val="0"/>
              </a:spcBef>
              <a:spcAft>
                <a:spcPts val="0"/>
              </a:spcAft>
              <a:buClr>
                <a:schemeClr val="dk1"/>
              </a:buClr>
              <a:buSzPts val="2000"/>
              <a:buChar char="•"/>
            </a:pPr>
            <a:r>
              <a:rPr lang="en" sz="2000"/>
              <a:t>Study problems and needs of an organization</a:t>
            </a:r>
            <a:endParaRPr sz="2000"/>
          </a:p>
          <a:p>
            <a:pPr indent="-292100" lvl="0" marL="342900" rtl="0" algn="l">
              <a:lnSpc>
                <a:spcPct val="100000"/>
              </a:lnSpc>
              <a:spcBef>
                <a:spcPts val="560"/>
              </a:spcBef>
              <a:spcAft>
                <a:spcPts val="0"/>
              </a:spcAft>
              <a:buClr>
                <a:schemeClr val="dk1"/>
              </a:buClr>
              <a:buSzPts val="2000"/>
              <a:buChar char="•"/>
            </a:pPr>
            <a:r>
              <a:rPr lang="en" sz="2000"/>
              <a:t>Determine best approach to improving organization through use of:</a:t>
            </a:r>
            <a:endParaRPr sz="2000"/>
          </a:p>
          <a:p>
            <a:pPr indent="-260350" lvl="1" marL="742950" rtl="0" algn="l">
              <a:lnSpc>
                <a:spcPct val="100000"/>
              </a:lnSpc>
              <a:spcBef>
                <a:spcPts val="480"/>
              </a:spcBef>
              <a:spcAft>
                <a:spcPts val="0"/>
              </a:spcAft>
              <a:buClr>
                <a:schemeClr val="dk1"/>
              </a:buClr>
              <a:buSzPts val="2000"/>
              <a:buChar char="–"/>
            </a:pPr>
            <a:r>
              <a:rPr lang="en" sz="2000"/>
              <a:t>People</a:t>
            </a:r>
            <a:endParaRPr sz="2000"/>
          </a:p>
          <a:p>
            <a:pPr indent="-260350" lvl="1" marL="742950" rtl="0" algn="l">
              <a:lnSpc>
                <a:spcPct val="100000"/>
              </a:lnSpc>
              <a:spcBef>
                <a:spcPts val="480"/>
              </a:spcBef>
              <a:spcAft>
                <a:spcPts val="0"/>
              </a:spcAft>
              <a:buClr>
                <a:schemeClr val="dk1"/>
              </a:buClr>
              <a:buSzPts val="2000"/>
              <a:buChar char="–"/>
            </a:pPr>
            <a:r>
              <a:rPr lang="en" sz="2000"/>
              <a:t>Methods</a:t>
            </a:r>
            <a:endParaRPr sz="2000"/>
          </a:p>
          <a:p>
            <a:pPr indent="-260350" lvl="1" marL="742950" rtl="0" algn="l">
              <a:lnSpc>
                <a:spcPct val="100000"/>
              </a:lnSpc>
              <a:spcBef>
                <a:spcPts val="480"/>
              </a:spcBef>
              <a:spcAft>
                <a:spcPts val="0"/>
              </a:spcAft>
              <a:buClr>
                <a:schemeClr val="dk1"/>
              </a:buClr>
              <a:buSzPts val="2000"/>
              <a:buChar char="–"/>
            </a:pPr>
            <a:r>
              <a:rPr lang="en" sz="2000"/>
              <a:t>Information technology</a:t>
            </a:r>
            <a:endParaRPr sz="2000"/>
          </a:p>
          <a:p>
            <a:pPr indent="-292100" lvl="0" marL="342900" rtl="0" algn="l">
              <a:lnSpc>
                <a:spcPct val="100000"/>
              </a:lnSpc>
              <a:spcBef>
                <a:spcPts val="560"/>
              </a:spcBef>
              <a:spcAft>
                <a:spcPts val="0"/>
              </a:spcAft>
              <a:buClr>
                <a:schemeClr val="dk1"/>
              </a:buClr>
              <a:buSzPts val="2000"/>
              <a:buChar char="•"/>
            </a:pPr>
            <a:r>
              <a:rPr lang="en" sz="2000"/>
              <a:t>Help system users and managers define their requirements for new or enhanced information systems</a:t>
            </a:r>
            <a:endParaRPr sz="2000"/>
          </a:p>
          <a:p>
            <a:pPr indent="-165100" lvl="0" marL="342900" rtl="0" algn="l">
              <a:lnSpc>
                <a:spcPct val="100000"/>
              </a:lnSpc>
              <a:spcBef>
                <a:spcPts val="560"/>
              </a:spcBef>
              <a:spcAft>
                <a:spcPts val="0"/>
              </a:spcAft>
              <a:buClr>
                <a:schemeClr val="dk1"/>
              </a:buClr>
              <a:buSzPts val="2800"/>
              <a:buNone/>
            </a:pPr>
            <a:r>
              <a:t/>
            </a:r>
            <a:endParaRPr sz="2000"/>
          </a:p>
          <a:p>
            <a:pPr indent="-165100" lvl="0" marL="342900" rtl="0" algn="l">
              <a:lnSpc>
                <a:spcPct val="100000"/>
              </a:lnSpc>
              <a:spcBef>
                <a:spcPts val="560"/>
              </a:spcBef>
              <a:spcAft>
                <a:spcPts val="0"/>
              </a:spcAft>
              <a:buClr>
                <a:schemeClr val="dk1"/>
              </a:buClr>
              <a:buSzPts val="2800"/>
              <a:buNone/>
            </a:pPr>
            <a:r>
              <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Your Skills As System Analyst </a:t>
            </a:r>
            <a:endParaRPr b="1" sz="4000"/>
          </a:p>
        </p:txBody>
      </p:sp>
      <p:sp>
        <p:nvSpPr>
          <p:cNvPr descr="Rectangle: Click to edit Master text styles&#10;Second level&#10;Third level&#10;Fourth level&#10;Fifth level" id="474" name="Google Shape;474;p72"/>
          <p:cNvSpPr txBox="1"/>
          <p:nvPr>
            <p:ph idx="1" type="body"/>
          </p:nvPr>
        </p:nvSpPr>
        <p:spPr>
          <a:xfrm>
            <a:off x="457200" y="900130"/>
            <a:ext cx="8229600" cy="36162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AutoNum type="arabicPeriod"/>
            </a:pPr>
            <a:r>
              <a:rPr b="1" lang="en" sz="2000"/>
              <a:t>Analytical skills:</a:t>
            </a:r>
            <a:r>
              <a:rPr lang="en" sz="2000"/>
              <a:t> to understand the organization and its functions, to identify opportunities and problems, and to analyze and solve problems. </a:t>
            </a:r>
            <a:endParaRPr sz="2000"/>
          </a:p>
          <a:p>
            <a:pPr indent="-342900" lvl="0" marL="914400" rtl="0" algn="l">
              <a:lnSpc>
                <a:spcPct val="100000"/>
              </a:lnSpc>
              <a:spcBef>
                <a:spcPts val="0"/>
              </a:spcBef>
              <a:spcAft>
                <a:spcPts val="0"/>
              </a:spcAft>
              <a:buSzPts val="1800"/>
              <a:buChar char="-"/>
            </a:pPr>
            <a:r>
              <a:rPr lang="en" sz="1700"/>
              <a:t>Systems thinking: ability to see organizations and information systems as systems. Provides a framework from which to see the important </a:t>
            </a:r>
            <a:r>
              <a:rPr lang="en" sz="1700" u="sng"/>
              <a:t>relationships among information systems</a:t>
            </a:r>
            <a:r>
              <a:rPr lang="en" sz="1700"/>
              <a:t>, the </a:t>
            </a:r>
            <a:r>
              <a:rPr lang="en" sz="1700" u="sng"/>
              <a:t>organizations they exist in</a:t>
            </a:r>
            <a:r>
              <a:rPr lang="en" sz="1700"/>
              <a:t>, and </a:t>
            </a:r>
            <a:r>
              <a:rPr lang="en" sz="1700" u="sng"/>
              <a:t>the environment in which the organizations themselves exist</a:t>
            </a:r>
            <a:r>
              <a:rPr lang="en" sz="1700"/>
              <a:t>. </a:t>
            </a:r>
            <a:endParaRPr sz="1700"/>
          </a:p>
          <a:p>
            <a:pPr indent="0" lvl="0" marL="1828800" rtl="0" algn="l">
              <a:lnSpc>
                <a:spcPct val="100000"/>
              </a:lnSpc>
              <a:spcBef>
                <a:spcPts val="480"/>
              </a:spcBef>
              <a:spcAft>
                <a:spcPts val="0"/>
              </a:spcAft>
              <a:buNone/>
            </a:pPr>
            <a:r>
              <a:rPr lang="en" sz="2000"/>
              <a:t> </a:t>
            </a:r>
            <a:endParaRPr sz="2000"/>
          </a:p>
          <a:p>
            <a:pPr indent="-355600" lvl="0" marL="457200" rtl="0" algn="l">
              <a:lnSpc>
                <a:spcPct val="90000"/>
              </a:lnSpc>
              <a:spcBef>
                <a:spcPts val="0"/>
              </a:spcBef>
              <a:spcAft>
                <a:spcPts val="0"/>
              </a:spcAft>
              <a:buSzPts val="2000"/>
              <a:buAutoNum type="arabicPeriod"/>
            </a:pPr>
            <a:r>
              <a:rPr b="1" lang="en" sz="2000"/>
              <a:t>Technical skills:</a:t>
            </a:r>
            <a:r>
              <a:rPr lang="en" sz="2000"/>
              <a:t> help you understand the potential and the limitations of information technology.</a:t>
            </a:r>
            <a:endParaRPr sz="2000"/>
          </a:p>
          <a:p>
            <a:pPr indent="-342900" lvl="0" marL="914400" rtl="0" algn="l">
              <a:lnSpc>
                <a:spcPct val="90000"/>
              </a:lnSpc>
              <a:spcBef>
                <a:spcPts val="0"/>
              </a:spcBef>
              <a:spcAft>
                <a:spcPts val="0"/>
              </a:spcAft>
              <a:buSzPts val="1800"/>
              <a:buChar char="-"/>
            </a:pPr>
            <a:r>
              <a:rPr lang="en"/>
              <a:t>Able to work with programming language, various operating systems and computer hardware platforms</a:t>
            </a:r>
            <a:endParaRPr/>
          </a:p>
          <a:p>
            <a:pPr indent="0" lvl="0" marL="0" rtl="0" algn="l">
              <a:lnSpc>
                <a:spcPct val="100000"/>
              </a:lnSpc>
              <a:spcBef>
                <a:spcPts val="480"/>
              </a:spcBef>
              <a:spcAft>
                <a:spcPts val="0"/>
              </a:spcAft>
              <a:buNone/>
            </a:pPr>
            <a:r>
              <a:t/>
            </a:r>
            <a:endParaRPr sz="2000"/>
          </a:p>
          <a:p>
            <a:pPr indent="-165100" lvl="0" marL="342900" rtl="0" algn="l">
              <a:lnSpc>
                <a:spcPct val="100000"/>
              </a:lnSpc>
              <a:spcBef>
                <a:spcPts val="560"/>
              </a:spcBef>
              <a:spcAft>
                <a:spcPts val="0"/>
              </a:spcAft>
              <a:buClr>
                <a:schemeClr val="dk1"/>
              </a:buClr>
              <a:buSzPts val="2800"/>
              <a:buNone/>
            </a:pPr>
            <a:r>
              <a:t/>
            </a:r>
            <a:endParaRPr sz="2000"/>
          </a:p>
          <a:p>
            <a:pPr indent="-165100" lvl="0" marL="342900" rtl="0" algn="l">
              <a:lnSpc>
                <a:spcPct val="100000"/>
              </a:lnSpc>
              <a:spcBef>
                <a:spcPts val="560"/>
              </a:spcBef>
              <a:spcAft>
                <a:spcPts val="0"/>
              </a:spcAft>
              <a:buClr>
                <a:schemeClr val="dk1"/>
              </a:buClr>
              <a:buSzPts val="2800"/>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Developing an Efficient IS</a:t>
            </a:r>
            <a:endParaRPr b="1" sz="4000"/>
          </a:p>
        </p:txBody>
      </p:sp>
      <p:sp>
        <p:nvSpPr>
          <p:cNvPr id="103" name="Google Shape;103;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87350" lvl="0" marL="457200" rtl="0" algn="just">
              <a:spcBef>
                <a:spcPts val="0"/>
              </a:spcBef>
              <a:spcAft>
                <a:spcPts val="0"/>
              </a:spcAft>
              <a:buSzPts val="2500"/>
              <a:buChar char="●"/>
            </a:pPr>
            <a:r>
              <a:rPr lang="en" sz="2500"/>
              <a:t>Programming is fun, but developing quality information system/software is hard. </a:t>
            </a:r>
            <a:endParaRPr sz="2500"/>
          </a:p>
          <a:p>
            <a:pPr indent="-387350" lvl="0" marL="457200" rtl="0" algn="just">
              <a:spcBef>
                <a:spcPts val="0"/>
              </a:spcBef>
              <a:spcAft>
                <a:spcPts val="0"/>
              </a:spcAft>
              <a:buSzPts val="2500"/>
              <a:buChar char="●"/>
            </a:pPr>
            <a:r>
              <a:rPr lang="en" sz="2500"/>
              <a:t>In between the nice </a:t>
            </a:r>
            <a:r>
              <a:rPr b="1" lang="en" sz="2500"/>
              <a:t>ideas</a:t>
            </a:r>
            <a:r>
              <a:rPr lang="en" sz="2500"/>
              <a:t>, the </a:t>
            </a:r>
            <a:r>
              <a:rPr b="1" lang="en" sz="2500"/>
              <a:t>requirements</a:t>
            </a:r>
            <a:r>
              <a:rPr lang="en" sz="2500"/>
              <a:t> or the "</a:t>
            </a:r>
            <a:r>
              <a:rPr b="1" lang="en" sz="2500"/>
              <a:t>vision</a:t>
            </a:r>
            <a:r>
              <a:rPr lang="en" sz="2500"/>
              <a:t>," and a working </a:t>
            </a:r>
            <a:r>
              <a:rPr b="1" lang="en" sz="2500"/>
              <a:t>software product</a:t>
            </a:r>
            <a:r>
              <a:rPr lang="en" sz="2500"/>
              <a:t>, there is much more than programming.</a:t>
            </a:r>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3"/>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Your Skills As System Analyst </a:t>
            </a:r>
            <a:endParaRPr b="1" sz="4000"/>
          </a:p>
        </p:txBody>
      </p:sp>
      <p:sp>
        <p:nvSpPr>
          <p:cNvPr descr="Rectangle: Click to edit Master text styles&#10;Second level&#10;Third level&#10;Fourth level&#10;Fifth level" id="480" name="Google Shape;480;p73"/>
          <p:cNvSpPr txBox="1"/>
          <p:nvPr>
            <p:ph idx="1" type="body"/>
          </p:nvPr>
        </p:nvSpPr>
        <p:spPr>
          <a:xfrm>
            <a:off x="838200" y="1428750"/>
            <a:ext cx="7772400" cy="32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2000"/>
              <a:t>3.</a:t>
            </a:r>
            <a:r>
              <a:rPr b="1" lang="en" sz="2000"/>
              <a:t> </a:t>
            </a:r>
            <a:r>
              <a:rPr b="1" lang="en" sz="2000"/>
              <a:t>Management skills: </a:t>
            </a:r>
            <a:r>
              <a:rPr lang="en" sz="2000"/>
              <a:t>help you manage projects, resources, risk, and chang</a:t>
            </a:r>
            <a:r>
              <a:rPr lang="en" sz="2000"/>
              <a:t>e</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560"/>
              </a:spcBef>
              <a:spcAft>
                <a:spcPts val="0"/>
              </a:spcAft>
              <a:buNone/>
            </a:pPr>
            <a:r>
              <a:rPr lang="en" sz="2000"/>
              <a:t>4. </a:t>
            </a:r>
            <a:r>
              <a:rPr b="1" lang="en" sz="2000"/>
              <a:t>I</a:t>
            </a:r>
            <a:r>
              <a:rPr b="1" lang="en" sz="2000"/>
              <a:t>nterpersonal skills: </a:t>
            </a:r>
            <a:r>
              <a:rPr lang="en" sz="2000"/>
              <a:t>help you work with end users as well as with other analysts and programmers</a:t>
            </a:r>
            <a:endParaRPr sz="2000"/>
          </a:p>
          <a:p>
            <a:pPr indent="-260350" lvl="1" marL="742950" rtl="0" algn="l">
              <a:lnSpc>
                <a:spcPct val="100000"/>
              </a:lnSpc>
              <a:spcBef>
                <a:spcPts val="480"/>
              </a:spcBef>
              <a:spcAft>
                <a:spcPts val="0"/>
              </a:spcAft>
              <a:buClr>
                <a:schemeClr val="dk1"/>
              </a:buClr>
              <a:buSzPts val="2000"/>
              <a:buChar char="–"/>
            </a:pPr>
            <a:r>
              <a:rPr lang="en" sz="2000"/>
              <a:t>Effective written and oral communication</a:t>
            </a:r>
            <a:endParaRPr sz="2000"/>
          </a:p>
          <a:p>
            <a:pPr indent="-228600" lvl="2" marL="1143000" rtl="0" algn="l">
              <a:lnSpc>
                <a:spcPct val="100000"/>
              </a:lnSpc>
              <a:spcBef>
                <a:spcPts val="400"/>
              </a:spcBef>
              <a:spcAft>
                <a:spcPts val="0"/>
              </a:spcAft>
              <a:buClr>
                <a:schemeClr val="dk1"/>
              </a:buClr>
              <a:buSzPts val="2000"/>
              <a:buChar char="•"/>
            </a:pPr>
            <a:r>
              <a:rPr lang="en" sz="2000"/>
              <a:t>Leading meetings</a:t>
            </a:r>
            <a:endParaRPr sz="2000"/>
          </a:p>
          <a:p>
            <a:pPr indent="-228600" lvl="2" marL="1143000" rtl="0" algn="l">
              <a:lnSpc>
                <a:spcPct val="100000"/>
              </a:lnSpc>
              <a:spcBef>
                <a:spcPts val="400"/>
              </a:spcBef>
              <a:spcAft>
                <a:spcPts val="0"/>
              </a:spcAft>
              <a:buClr>
                <a:schemeClr val="dk1"/>
              </a:buClr>
              <a:buSzPts val="2000"/>
              <a:buChar char="•"/>
            </a:pPr>
            <a:r>
              <a:rPr lang="en" sz="2000"/>
              <a:t>Interviewing end users and listening</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descr="Rectangle: Click to edit Master text styles&#10;Second level&#10;Third level&#10;Fourth level&#10;Fifth level" id="485" name="Google Shape;485;p74"/>
          <p:cNvSpPr txBox="1"/>
          <p:nvPr>
            <p:ph idx="1" type="body"/>
          </p:nvPr>
        </p:nvSpPr>
        <p:spPr>
          <a:xfrm>
            <a:off x="376350" y="1391375"/>
            <a:ext cx="8268900" cy="335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2000"/>
              <a:t>Automated software tools used by systems analysts to develop information systems</a:t>
            </a:r>
            <a:endParaRPr sz="2000"/>
          </a:p>
          <a:p>
            <a:pPr indent="-215900" lvl="2" marL="1143000" rtl="0" algn="l">
              <a:lnSpc>
                <a:spcPct val="100000"/>
              </a:lnSpc>
              <a:spcBef>
                <a:spcPts val="400"/>
              </a:spcBef>
              <a:spcAft>
                <a:spcPts val="0"/>
              </a:spcAft>
              <a:buClr>
                <a:schemeClr val="dk1"/>
              </a:buClr>
              <a:buSzPts val="1800"/>
              <a:buChar char="•"/>
            </a:pPr>
            <a:r>
              <a:rPr lang="en" sz="1800"/>
              <a:t>Project management tools (Openproj, MS Project)</a:t>
            </a:r>
            <a:endParaRPr sz="1800"/>
          </a:p>
          <a:p>
            <a:pPr indent="-215900" lvl="2" marL="1143000" rtl="0" algn="l">
              <a:lnSpc>
                <a:spcPct val="100000"/>
              </a:lnSpc>
              <a:spcBef>
                <a:spcPts val="400"/>
              </a:spcBef>
              <a:spcAft>
                <a:spcPts val="0"/>
              </a:spcAft>
              <a:buClr>
                <a:schemeClr val="dk1"/>
              </a:buClr>
              <a:buSzPts val="1800"/>
              <a:buChar char="•"/>
            </a:pPr>
            <a:r>
              <a:rPr lang="en" sz="1800"/>
              <a:t>Diagramming tools (Dia, Visio)</a:t>
            </a:r>
            <a:endParaRPr sz="1800"/>
          </a:p>
          <a:p>
            <a:pPr indent="-215900" lvl="2" marL="1143000" rtl="0" algn="l">
              <a:lnSpc>
                <a:spcPct val="100000"/>
              </a:lnSpc>
              <a:spcBef>
                <a:spcPts val="400"/>
              </a:spcBef>
              <a:spcAft>
                <a:spcPts val="0"/>
              </a:spcAft>
              <a:buClr>
                <a:schemeClr val="dk1"/>
              </a:buClr>
              <a:buSzPts val="1800"/>
              <a:buChar char="•"/>
            </a:pPr>
            <a:r>
              <a:rPr lang="en" sz="1800"/>
              <a:t>Computer display and report generators (VB)</a:t>
            </a:r>
            <a:endParaRPr sz="1800"/>
          </a:p>
          <a:p>
            <a:pPr indent="-215900" lvl="2" marL="1143000" rtl="0" algn="l">
              <a:lnSpc>
                <a:spcPct val="100000"/>
              </a:lnSpc>
              <a:spcBef>
                <a:spcPts val="400"/>
              </a:spcBef>
              <a:spcAft>
                <a:spcPts val="0"/>
              </a:spcAft>
              <a:buClr>
                <a:schemeClr val="dk1"/>
              </a:buClr>
              <a:buSzPts val="1800"/>
              <a:buChar char="•"/>
            </a:pPr>
            <a:r>
              <a:rPr lang="en" sz="1800"/>
              <a:t>Analysis tools (Visual Analyst)</a:t>
            </a:r>
            <a:endParaRPr sz="1800"/>
          </a:p>
          <a:p>
            <a:pPr indent="-215900" lvl="2" marL="1143000" rtl="0" algn="l">
              <a:lnSpc>
                <a:spcPct val="100000"/>
              </a:lnSpc>
              <a:spcBef>
                <a:spcPts val="400"/>
              </a:spcBef>
              <a:spcAft>
                <a:spcPts val="0"/>
              </a:spcAft>
              <a:buClr>
                <a:schemeClr val="dk1"/>
              </a:buClr>
              <a:buSzPts val="1800"/>
              <a:buChar char="•"/>
            </a:pPr>
            <a:r>
              <a:rPr lang="en" sz="1800"/>
              <a:t>Documentation generators</a:t>
            </a:r>
            <a:endParaRPr sz="1800"/>
          </a:p>
          <a:p>
            <a:pPr indent="-215900" lvl="2" marL="1143000" rtl="0" algn="l">
              <a:lnSpc>
                <a:spcPct val="100000"/>
              </a:lnSpc>
              <a:spcBef>
                <a:spcPts val="400"/>
              </a:spcBef>
              <a:spcAft>
                <a:spcPts val="0"/>
              </a:spcAft>
              <a:buClr>
                <a:schemeClr val="dk1"/>
              </a:buClr>
              <a:buSzPts val="1800"/>
              <a:buChar char="•"/>
            </a:pPr>
            <a:r>
              <a:rPr lang="en" sz="1800"/>
              <a:t>Code generators</a:t>
            </a:r>
            <a:endParaRPr sz="1800"/>
          </a:p>
          <a:p>
            <a:pPr indent="-215900" lvl="2" marL="1143000" rtl="0" algn="l">
              <a:lnSpc>
                <a:spcPct val="100000"/>
              </a:lnSpc>
              <a:spcBef>
                <a:spcPts val="400"/>
              </a:spcBef>
              <a:spcAft>
                <a:spcPts val="0"/>
              </a:spcAft>
              <a:buClr>
                <a:schemeClr val="dk1"/>
              </a:buClr>
              <a:buSzPts val="1800"/>
              <a:buChar char="•"/>
            </a:pPr>
            <a:r>
              <a:rPr lang="en" sz="1800"/>
              <a:t>Integration of tools via a repository</a:t>
            </a:r>
            <a:endParaRPr sz="1800"/>
          </a:p>
          <a:p>
            <a:pPr indent="-133350" lvl="1" marL="742950" rtl="0" algn="l">
              <a:lnSpc>
                <a:spcPct val="100000"/>
              </a:lnSpc>
              <a:spcBef>
                <a:spcPts val="480"/>
              </a:spcBef>
              <a:spcAft>
                <a:spcPts val="0"/>
              </a:spcAft>
              <a:buClr>
                <a:schemeClr val="dk1"/>
              </a:buClr>
              <a:buSzPts val="2400"/>
              <a:buNone/>
            </a:pPr>
            <a:r>
              <a:t/>
            </a:r>
            <a:endParaRPr sz="2000"/>
          </a:p>
        </p:txBody>
      </p:sp>
      <p:sp>
        <p:nvSpPr>
          <p:cNvPr id="486" name="Google Shape;486;p74"/>
          <p:cNvSpPr txBox="1"/>
          <p:nvPr/>
        </p:nvSpPr>
        <p:spPr>
          <a:xfrm>
            <a:off x="228600" y="145473"/>
            <a:ext cx="89154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 sz="4000" u="none" cap="none" strike="noStrike">
                <a:solidFill>
                  <a:srgbClr val="729BDB"/>
                </a:solidFill>
                <a:latin typeface="Economica"/>
                <a:ea typeface="Economica"/>
                <a:cs typeface="Economica"/>
                <a:sym typeface="Economica"/>
              </a:rPr>
              <a:t>Computer-Aided Software Engineering (CASE) Tools</a:t>
            </a:r>
            <a:endParaRPr b="1" i="0" sz="4000" u="none" cap="none" strike="noStrike">
              <a:solidFill>
                <a:srgbClr val="729BDB"/>
              </a:solidFill>
              <a:latin typeface="Economica"/>
              <a:ea typeface="Economica"/>
              <a:cs typeface="Economica"/>
              <a:sym typeface="Economic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5"/>
          <p:cNvSpPr txBox="1"/>
          <p:nvPr>
            <p:ph type="title"/>
          </p:nvPr>
        </p:nvSpPr>
        <p:spPr>
          <a:xfrm>
            <a:off x="457200" y="57026"/>
            <a:ext cx="8229600" cy="69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959"/>
              <a:buFont typeface="Calibri"/>
              <a:buNone/>
            </a:pPr>
            <a:r>
              <a:rPr b="1" lang="en" sz="3959">
                <a:solidFill>
                  <a:srgbClr val="6D9EEB"/>
                </a:solidFill>
              </a:rPr>
              <a:t>An Example : MS Project</a:t>
            </a:r>
            <a:endParaRPr b="1" sz="3959">
              <a:solidFill>
                <a:srgbClr val="6D9EEB"/>
              </a:solidFill>
            </a:endParaRPr>
          </a:p>
        </p:txBody>
      </p:sp>
      <p:pic>
        <p:nvPicPr>
          <p:cNvPr id="492" name="Google Shape;492;p75"/>
          <p:cNvPicPr preferRelativeResize="0"/>
          <p:nvPr/>
        </p:nvPicPr>
        <p:blipFill rotWithShape="1">
          <a:blip r:embed="rId3">
            <a:alphaModFix/>
          </a:blip>
          <a:srcRect b="0" l="0" r="0" t="0"/>
          <a:stretch/>
        </p:blipFill>
        <p:spPr>
          <a:xfrm>
            <a:off x="374071" y="696192"/>
            <a:ext cx="8478982" cy="428105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6"/>
          <p:cNvSpPr txBox="1"/>
          <p:nvPr>
            <p:ph type="title"/>
          </p:nvPr>
        </p:nvSpPr>
        <p:spPr>
          <a:xfrm>
            <a:off x="457200" y="205975"/>
            <a:ext cx="8229600" cy="706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729BDB"/>
              </a:buClr>
              <a:buSzPts val="3240"/>
              <a:buFont typeface="Calibri"/>
              <a:buNone/>
            </a:pPr>
            <a:r>
              <a:rPr b="1" lang="en" sz="3240">
                <a:solidFill>
                  <a:srgbClr val="729BDB"/>
                </a:solidFill>
              </a:rPr>
              <a:t>CASE Tools </a:t>
            </a:r>
            <a:endParaRPr b="1"/>
          </a:p>
        </p:txBody>
      </p:sp>
      <p:sp>
        <p:nvSpPr>
          <p:cNvPr id="498" name="Google Shape;498;p76"/>
          <p:cNvSpPr txBox="1"/>
          <p:nvPr>
            <p:ph idx="1" type="body"/>
          </p:nvPr>
        </p:nvSpPr>
        <p:spPr>
          <a:xfrm>
            <a:off x="457200" y="862451"/>
            <a:ext cx="8229600" cy="390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2000"/>
              <a:t>The General CASE tools include: </a:t>
            </a:r>
            <a:endParaRPr sz="1500"/>
          </a:p>
          <a:p>
            <a:pPr indent="-311150" lvl="0" marL="342900" rtl="0" algn="l">
              <a:lnSpc>
                <a:spcPct val="100000"/>
              </a:lnSpc>
              <a:spcBef>
                <a:spcPts val="0"/>
              </a:spcBef>
              <a:spcAft>
                <a:spcPts val="0"/>
              </a:spcAft>
              <a:buClr>
                <a:schemeClr val="dk1"/>
              </a:buClr>
              <a:buSzPts val="1500"/>
              <a:buChar char="•"/>
            </a:pPr>
            <a:r>
              <a:rPr lang="en" sz="1500"/>
              <a:t>Diagramming tools that enable system process, data, and control structures to be represented graphically.</a:t>
            </a:r>
            <a:endParaRPr sz="1500"/>
          </a:p>
          <a:p>
            <a:pPr indent="-311150" lvl="0" marL="342900" rtl="0" algn="l">
              <a:lnSpc>
                <a:spcPct val="100000"/>
              </a:lnSpc>
              <a:spcBef>
                <a:spcPts val="400"/>
              </a:spcBef>
              <a:spcAft>
                <a:spcPts val="0"/>
              </a:spcAft>
              <a:buClr>
                <a:schemeClr val="dk1"/>
              </a:buClr>
              <a:buSzPts val="1500"/>
              <a:buChar char="•"/>
            </a:pPr>
            <a:r>
              <a:rPr lang="en" sz="1500"/>
              <a:t>Computer display and report generators that help prototype how systems “look and feel” to users. Display (or form) and report generators also make it easier for the systems analyst to identify data requirements and relationships.</a:t>
            </a:r>
            <a:endParaRPr sz="1500"/>
          </a:p>
          <a:p>
            <a:pPr indent="-311150" lvl="0" marL="342900" rtl="0" algn="l">
              <a:lnSpc>
                <a:spcPct val="100000"/>
              </a:lnSpc>
              <a:spcBef>
                <a:spcPts val="400"/>
              </a:spcBef>
              <a:spcAft>
                <a:spcPts val="0"/>
              </a:spcAft>
              <a:buClr>
                <a:schemeClr val="dk1"/>
              </a:buClr>
              <a:buSzPts val="1500"/>
              <a:buChar char="•"/>
            </a:pPr>
            <a:r>
              <a:rPr lang="en" sz="1500"/>
              <a:t>Analysis tools that automatically check for incomplete, inconsistent, or incorrect specifications in diagrams, forms, and reports.</a:t>
            </a:r>
            <a:endParaRPr sz="1500"/>
          </a:p>
          <a:p>
            <a:pPr indent="-311150" lvl="0" marL="342900" rtl="0" algn="l">
              <a:lnSpc>
                <a:spcPct val="100000"/>
              </a:lnSpc>
              <a:spcBef>
                <a:spcPts val="400"/>
              </a:spcBef>
              <a:spcAft>
                <a:spcPts val="0"/>
              </a:spcAft>
              <a:buClr>
                <a:schemeClr val="dk1"/>
              </a:buClr>
              <a:buSzPts val="1500"/>
              <a:buChar char="•"/>
            </a:pPr>
            <a:r>
              <a:rPr lang="en" sz="1500"/>
              <a:t>A central repository that enables the integrated storage of specifications, diagrams, reports, and project management information.</a:t>
            </a:r>
            <a:endParaRPr sz="1500"/>
          </a:p>
          <a:p>
            <a:pPr indent="-311150" lvl="0" marL="342900" rtl="0" algn="l">
              <a:lnSpc>
                <a:spcPct val="100000"/>
              </a:lnSpc>
              <a:spcBef>
                <a:spcPts val="400"/>
              </a:spcBef>
              <a:spcAft>
                <a:spcPts val="0"/>
              </a:spcAft>
              <a:buClr>
                <a:schemeClr val="dk1"/>
              </a:buClr>
              <a:buSzPts val="1500"/>
              <a:buChar char="•"/>
            </a:pPr>
            <a:r>
              <a:rPr lang="en" sz="1500"/>
              <a:t>Documentation generators that help produce both technical and user documentation in standard formats.</a:t>
            </a:r>
            <a:endParaRPr sz="1500"/>
          </a:p>
          <a:p>
            <a:pPr indent="-311150" lvl="0" marL="342900" rtl="0" algn="l">
              <a:lnSpc>
                <a:spcPct val="100000"/>
              </a:lnSpc>
              <a:spcBef>
                <a:spcPts val="400"/>
              </a:spcBef>
              <a:spcAft>
                <a:spcPts val="0"/>
              </a:spcAft>
              <a:buClr>
                <a:schemeClr val="dk1"/>
              </a:buClr>
              <a:buSzPts val="1500"/>
              <a:buChar char="•"/>
            </a:pPr>
            <a:r>
              <a:rPr lang="en" sz="1500"/>
              <a:t>Code generators that enable the automatic generation of program and database definition code directly from the design documents, diagrams, forms, and reports.</a:t>
            </a:r>
            <a:endParaRPr sz="15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7"/>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3600"/>
              <a:buFont typeface="Calibri"/>
              <a:buNone/>
            </a:pPr>
            <a:r>
              <a:rPr b="1" lang="en" sz="4000">
                <a:solidFill>
                  <a:srgbClr val="729BDB"/>
                </a:solidFill>
              </a:rPr>
              <a:t>Alternative Approaches to Development</a:t>
            </a:r>
            <a:endParaRPr b="1" sz="4000"/>
          </a:p>
        </p:txBody>
      </p:sp>
      <p:sp>
        <p:nvSpPr>
          <p:cNvPr descr="Rectangle: Click to edit Master text styles&#10;Second level&#10;Third level&#10;Fourth level&#10;Fifth level" id="504" name="Google Shape;504;p77"/>
          <p:cNvSpPr txBox="1"/>
          <p:nvPr>
            <p:ph idx="1" type="body"/>
          </p:nvPr>
        </p:nvSpPr>
        <p:spPr>
          <a:xfrm>
            <a:off x="457200" y="1063228"/>
            <a:ext cx="8229600" cy="342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b="1" lang="en" sz="2000"/>
              <a:t>Joint Application Design (JAD)</a:t>
            </a:r>
            <a:endParaRPr b="1" sz="2000"/>
          </a:p>
          <a:p>
            <a:pPr indent="0" lvl="0" marL="0" rtl="0" algn="l">
              <a:lnSpc>
                <a:spcPct val="100000"/>
              </a:lnSpc>
              <a:spcBef>
                <a:spcPts val="0"/>
              </a:spcBef>
              <a:spcAft>
                <a:spcPts val="0"/>
              </a:spcAft>
              <a:buNone/>
            </a:pPr>
            <a:r>
              <a:t/>
            </a:r>
            <a:endParaRPr b="1" sz="2000"/>
          </a:p>
          <a:p>
            <a:pPr indent="-285750" lvl="1" marL="742950" rtl="0" algn="l">
              <a:lnSpc>
                <a:spcPct val="100000"/>
              </a:lnSpc>
              <a:spcBef>
                <a:spcPts val="400"/>
              </a:spcBef>
              <a:spcAft>
                <a:spcPts val="0"/>
              </a:spcAft>
              <a:buClr>
                <a:schemeClr val="dk1"/>
              </a:buClr>
              <a:buSzPts val="2000"/>
              <a:buChar char="–"/>
            </a:pPr>
            <a:r>
              <a:rPr lang="en" sz="2000"/>
              <a:t>Users, Managers and Analysts work together for several days</a:t>
            </a:r>
            <a:endParaRPr/>
          </a:p>
          <a:p>
            <a:pPr indent="-285750" lvl="1" marL="742950" rtl="0" algn="l">
              <a:lnSpc>
                <a:spcPct val="100000"/>
              </a:lnSpc>
              <a:spcBef>
                <a:spcPts val="400"/>
              </a:spcBef>
              <a:spcAft>
                <a:spcPts val="0"/>
              </a:spcAft>
              <a:buClr>
                <a:schemeClr val="dk1"/>
              </a:buClr>
              <a:buSzPts val="2000"/>
              <a:buChar char="–"/>
            </a:pPr>
            <a:r>
              <a:rPr lang="en" sz="2000"/>
              <a:t>System requirements are reviewed</a:t>
            </a:r>
            <a:endParaRPr/>
          </a:p>
          <a:p>
            <a:pPr indent="-285750" lvl="1" marL="742950" rtl="0" algn="l">
              <a:lnSpc>
                <a:spcPct val="100000"/>
              </a:lnSpc>
              <a:spcBef>
                <a:spcPts val="400"/>
              </a:spcBef>
              <a:spcAft>
                <a:spcPts val="0"/>
              </a:spcAft>
              <a:buClr>
                <a:schemeClr val="dk1"/>
              </a:buClr>
              <a:buSzPts val="2000"/>
              <a:buChar char="–"/>
            </a:pPr>
            <a:r>
              <a:rPr lang="en" sz="2000"/>
              <a:t>Structured meetings</a:t>
            </a:r>
            <a:endParaRPr/>
          </a:p>
          <a:p>
            <a:pPr indent="-285750" lvl="1" marL="742950" rtl="0" algn="l">
              <a:lnSpc>
                <a:spcPct val="100000"/>
              </a:lnSpc>
              <a:spcBef>
                <a:spcPts val="400"/>
              </a:spcBef>
              <a:spcAft>
                <a:spcPts val="0"/>
              </a:spcAft>
              <a:buClr>
                <a:schemeClr val="dk1"/>
              </a:buClr>
              <a:buSzPts val="2000"/>
              <a:buChar char="–"/>
            </a:pPr>
            <a:r>
              <a:rPr lang="en" sz="2000"/>
              <a:t>By gathering the people directly affected by an IS in one room at the same time to work together to agree on system requirements and design details, time and organizational resources are better managed</a:t>
            </a:r>
            <a:endParaRPr/>
          </a:p>
          <a:p>
            <a:pPr indent="-285750" lvl="1" marL="742950" rtl="0" algn="l">
              <a:lnSpc>
                <a:spcPct val="100000"/>
              </a:lnSpc>
              <a:spcBef>
                <a:spcPts val="560"/>
              </a:spcBef>
              <a:spcAft>
                <a:spcPts val="0"/>
              </a:spcAft>
              <a:buClr>
                <a:schemeClr val="dk1"/>
              </a:buClr>
              <a:buSzPts val="2800"/>
              <a:buFont typeface="Noto Sans Symbols"/>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8"/>
          <p:cNvSpPr txBox="1"/>
          <p:nvPr>
            <p:ph type="title"/>
          </p:nvPr>
        </p:nvSpPr>
        <p:spPr>
          <a:xfrm>
            <a:off x="457200" y="205978"/>
            <a:ext cx="8229600" cy="656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729BDB"/>
              </a:buClr>
              <a:buSzPts val="4000"/>
              <a:buFont typeface="Calibri"/>
              <a:buNone/>
            </a:pPr>
            <a:r>
              <a:rPr b="1" lang="en" sz="4000">
                <a:solidFill>
                  <a:srgbClr val="729BDB"/>
                </a:solidFill>
              </a:rPr>
              <a:t>Participatory Design</a:t>
            </a:r>
            <a:endParaRPr b="1" sz="4000"/>
          </a:p>
        </p:txBody>
      </p:sp>
      <p:sp>
        <p:nvSpPr>
          <p:cNvPr descr="Rectangle: Click to edit Master text styles&#10;Second level&#10;Third level&#10;Fourth level&#10;Fifth level" id="510" name="Google Shape;510;p78"/>
          <p:cNvSpPr txBox="1"/>
          <p:nvPr>
            <p:ph idx="1" type="body"/>
          </p:nvPr>
        </p:nvSpPr>
        <p:spPr>
          <a:xfrm>
            <a:off x="457200" y="1039105"/>
            <a:ext cx="8229600" cy="38991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Char char="•"/>
            </a:pPr>
            <a:r>
              <a:rPr lang="en" sz="2000"/>
              <a:t>Developed in northern Europe, </a:t>
            </a:r>
            <a:r>
              <a:rPr b="1" lang="en" sz="2000"/>
              <a:t>participatory design (PD) represents a viable alternative </a:t>
            </a:r>
            <a:r>
              <a:rPr lang="en" sz="2000"/>
              <a:t>approach to the SDLC.</a:t>
            </a:r>
            <a:endParaRPr sz="2000"/>
          </a:p>
          <a:p>
            <a:pPr indent="-342900" lvl="0" marL="342900" rtl="0" algn="l">
              <a:lnSpc>
                <a:spcPct val="100000"/>
              </a:lnSpc>
              <a:spcBef>
                <a:spcPts val="400"/>
              </a:spcBef>
              <a:spcAft>
                <a:spcPts val="0"/>
              </a:spcAft>
              <a:buClr>
                <a:schemeClr val="dk1"/>
              </a:buClr>
              <a:buSzPts val="2000"/>
              <a:buChar char="•"/>
            </a:pPr>
            <a:r>
              <a:rPr lang="en" sz="2000"/>
              <a:t>PD emphasizes the role of the user much more than do traditional North American techniques such as structured analysis and structured design. </a:t>
            </a:r>
            <a:endParaRPr sz="2000"/>
          </a:p>
          <a:p>
            <a:pPr indent="-342900" lvl="0" marL="342900" rtl="0" algn="l">
              <a:lnSpc>
                <a:spcPct val="100000"/>
              </a:lnSpc>
              <a:spcBef>
                <a:spcPts val="400"/>
              </a:spcBef>
              <a:spcAft>
                <a:spcPts val="0"/>
              </a:spcAft>
              <a:buClr>
                <a:schemeClr val="dk1"/>
              </a:buClr>
              <a:buSzPts val="2000"/>
              <a:buChar char="•"/>
            </a:pPr>
            <a:r>
              <a:rPr lang="en" sz="2000"/>
              <a:t>In some cases, PD may involve the entire user community in the development process. </a:t>
            </a:r>
            <a:endParaRPr sz="2000"/>
          </a:p>
          <a:p>
            <a:pPr indent="-342900" lvl="0" marL="342900" rtl="0" algn="l">
              <a:lnSpc>
                <a:spcPct val="100000"/>
              </a:lnSpc>
              <a:spcBef>
                <a:spcPts val="400"/>
              </a:spcBef>
              <a:spcAft>
                <a:spcPts val="0"/>
              </a:spcAft>
              <a:buClr>
                <a:schemeClr val="dk1"/>
              </a:buClr>
              <a:buSzPts val="2000"/>
              <a:buChar char="•"/>
            </a:pPr>
            <a:r>
              <a:rPr lang="en" sz="2000"/>
              <a:t>Each user has an equal voice in determining system reuirements and in approving system design. </a:t>
            </a:r>
            <a:endParaRPr sz="2000"/>
          </a:p>
          <a:p>
            <a:pPr indent="-342900" lvl="0" marL="342900" rtl="0" algn="l">
              <a:lnSpc>
                <a:spcPct val="100000"/>
              </a:lnSpc>
              <a:spcBef>
                <a:spcPts val="400"/>
              </a:spcBef>
              <a:spcAft>
                <a:spcPts val="0"/>
              </a:spcAft>
              <a:buClr>
                <a:schemeClr val="dk1"/>
              </a:buClr>
              <a:buSzPts val="2000"/>
              <a:buChar char="•"/>
            </a:pPr>
            <a:r>
              <a:rPr lang="en" sz="2000"/>
              <a:t>In other cases, an elected group of users controls the process. These users represent the larger community, much as a legislature represents the needs and wants of the electorate.</a:t>
            </a:r>
            <a:endParaRPr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9"/>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4000">
                <a:solidFill>
                  <a:srgbClr val="729BDB"/>
                </a:solidFill>
              </a:rPr>
              <a:t>Emergent Properties</a:t>
            </a:r>
            <a:endParaRPr b="1" sz="4000">
              <a:solidFill>
                <a:srgbClr val="729BDB"/>
              </a:solidFill>
            </a:endParaRPr>
          </a:p>
        </p:txBody>
      </p:sp>
      <p:sp>
        <p:nvSpPr>
          <p:cNvPr id="516" name="Google Shape;516;p7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Properties of the system as a whole rather than properties that can be derived from the properties of components of a system</a:t>
            </a:r>
            <a:endParaRPr/>
          </a:p>
          <a:p>
            <a:pPr indent="-342900" lvl="0" marL="457200" rtl="0" algn="l">
              <a:lnSpc>
                <a:spcPct val="115000"/>
              </a:lnSpc>
              <a:spcBef>
                <a:spcPts val="1600"/>
              </a:spcBef>
              <a:spcAft>
                <a:spcPts val="0"/>
              </a:spcAft>
              <a:buSzPts val="1800"/>
              <a:buChar char="●"/>
            </a:pPr>
            <a:r>
              <a:rPr lang="en"/>
              <a:t>Emergent properties are a consequence of the relationships between system components</a:t>
            </a:r>
            <a:endParaRPr/>
          </a:p>
          <a:p>
            <a:pPr indent="-342900" lvl="0" marL="457200" rtl="0" algn="l">
              <a:lnSpc>
                <a:spcPct val="115000"/>
              </a:lnSpc>
              <a:spcBef>
                <a:spcPts val="1600"/>
              </a:spcBef>
              <a:spcAft>
                <a:spcPts val="0"/>
              </a:spcAft>
              <a:buSzPts val="1800"/>
              <a:buChar char="●"/>
            </a:pPr>
            <a:r>
              <a:rPr lang="en"/>
              <a:t>They can therefore only be assessed and measured once the components have been integrated into a system</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0"/>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Types of emergent properties</a:t>
            </a:r>
            <a:endParaRPr/>
          </a:p>
        </p:txBody>
      </p:sp>
      <p:sp>
        <p:nvSpPr>
          <p:cNvPr id="522" name="Google Shape;522;p8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Functional properties</a:t>
            </a:r>
            <a:endParaRPr sz="2000"/>
          </a:p>
          <a:p>
            <a:pPr indent="-330200" lvl="1" marL="914400" rtl="0" algn="l">
              <a:lnSpc>
                <a:spcPct val="115000"/>
              </a:lnSpc>
              <a:spcBef>
                <a:spcPts val="0"/>
              </a:spcBef>
              <a:spcAft>
                <a:spcPts val="0"/>
              </a:spcAft>
              <a:buSzPts val="1600"/>
              <a:buChar char="○"/>
            </a:pPr>
            <a:r>
              <a:rPr lang="en" sz="1600"/>
              <a:t>These appear when all the parts of a system work together to achieve some objective. For example, a bicycle has the functional property of being a transportation device once it has been assembled from its components</a:t>
            </a:r>
            <a:endParaRPr sz="1600"/>
          </a:p>
          <a:p>
            <a:pPr indent="-355600" lvl="0" marL="457200" rtl="0" algn="l">
              <a:lnSpc>
                <a:spcPct val="115000"/>
              </a:lnSpc>
              <a:spcBef>
                <a:spcPts val="1600"/>
              </a:spcBef>
              <a:spcAft>
                <a:spcPts val="0"/>
              </a:spcAft>
              <a:buSzPts val="2000"/>
              <a:buChar char="●"/>
            </a:pPr>
            <a:r>
              <a:rPr lang="en" sz="2000"/>
              <a:t>Non-functional emergent properties</a:t>
            </a:r>
            <a:endParaRPr sz="2000"/>
          </a:p>
          <a:p>
            <a:pPr indent="-317500" lvl="1" marL="914400" rtl="0" algn="l">
              <a:lnSpc>
                <a:spcPct val="115000"/>
              </a:lnSpc>
              <a:spcBef>
                <a:spcPts val="1600"/>
              </a:spcBef>
              <a:spcAft>
                <a:spcPts val="0"/>
              </a:spcAft>
              <a:buSzPts val="1400"/>
              <a:buChar char="○"/>
            </a:pPr>
            <a:r>
              <a:rPr lang="en"/>
              <a:t> </a:t>
            </a:r>
            <a:r>
              <a:rPr lang="en" sz="1600"/>
              <a:t>Examples are reliability, performance, safety, and security. These relate to the behaviour of the system in its operational environment. They are often critical for computer-based systems as failure to achieve some minimal defined level in these properties may make the system unusable.</a:t>
            </a:r>
            <a:endParaRPr sz="1600"/>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1"/>
          <p:cNvSpPr txBox="1"/>
          <p:nvPr>
            <p:ph type="title"/>
          </p:nvPr>
        </p:nvSpPr>
        <p:spPr>
          <a:xfrm>
            <a:off x="457200" y="154471"/>
            <a:ext cx="8229600" cy="951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b="1" lang="en" sz="4000">
                <a:solidFill>
                  <a:srgbClr val="729BDB"/>
                </a:solidFill>
              </a:rPr>
              <a:t>Types of information system</a:t>
            </a:r>
            <a:endParaRPr b="1" sz="4000">
              <a:solidFill>
                <a:srgbClr val="729BDB"/>
              </a:solidFill>
            </a:endParaRPr>
          </a:p>
        </p:txBody>
      </p:sp>
      <p:grpSp>
        <p:nvGrpSpPr>
          <p:cNvPr id="528" name="Google Shape;528;p81"/>
          <p:cNvGrpSpPr/>
          <p:nvPr/>
        </p:nvGrpSpPr>
        <p:grpSpPr>
          <a:xfrm>
            <a:off x="1117650" y="1223325"/>
            <a:ext cx="6911225" cy="3224500"/>
            <a:chOff x="384" y="1152"/>
            <a:chExt cx="4373" cy="3005"/>
          </a:xfrm>
        </p:grpSpPr>
        <p:sp>
          <p:nvSpPr>
            <p:cNvPr id="529" name="Google Shape;529;p81"/>
            <p:cNvSpPr/>
            <p:nvPr/>
          </p:nvSpPr>
          <p:spPr>
            <a:xfrm>
              <a:off x="384" y="1152"/>
              <a:ext cx="4200" cy="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81"/>
            <p:cNvSpPr/>
            <p:nvPr/>
          </p:nvSpPr>
          <p:spPr>
            <a:xfrm>
              <a:off x="384" y="1154"/>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grpSp>
          <p:nvGrpSpPr>
            <p:cNvPr id="531" name="Google Shape;531;p81"/>
            <p:cNvGrpSpPr/>
            <p:nvPr/>
          </p:nvGrpSpPr>
          <p:grpSpPr>
            <a:xfrm>
              <a:off x="512" y="1286"/>
              <a:ext cx="276" cy="2452"/>
              <a:chOff x="512" y="1286"/>
              <a:chExt cx="276" cy="2452"/>
            </a:xfrm>
          </p:grpSpPr>
          <p:sp>
            <p:nvSpPr>
              <p:cNvPr id="532" name="Google Shape;532;p81"/>
              <p:cNvSpPr/>
              <p:nvPr/>
            </p:nvSpPr>
            <p:spPr>
              <a:xfrm>
                <a:off x="512" y="1286"/>
                <a:ext cx="276" cy="2452"/>
              </a:xfrm>
              <a:custGeom>
                <a:rect b="b" l="l" r="r" t="t"/>
                <a:pathLst>
                  <a:path extrusionOk="0" h="2452" w="276">
                    <a:moveTo>
                      <a:pt x="138" y="2452"/>
                    </a:moveTo>
                    <a:lnTo>
                      <a:pt x="276" y="2269"/>
                    </a:lnTo>
                    <a:lnTo>
                      <a:pt x="210" y="2269"/>
                    </a:lnTo>
                    <a:lnTo>
                      <a:pt x="210" y="182"/>
                    </a:lnTo>
                    <a:lnTo>
                      <a:pt x="276" y="182"/>
                    </a:lnTo>
                    <a:lnTo>
                      <a:pt x="138" y="0"/>
                    </a:lnTo>
                    <a:lnTo>
                      <a:pt x="0" y="182"/>
                    </a:lnTo>
                    <a:lnTo>
                      <a:pt x="67" y="182"/>
                    </a:lnTo>
                    <a:lnTo>
                      <a:pt x="67" y="2269"/>
                    </a:lnTo>
                    <a:lnTo>
                      <a:pt x="0" y="2269"/>
                    </a:lnTo>
                    <a:lnTo>
                      <a:pt x="138" y="245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81"/>
              <p:cNvSpPr/>
              <p:nvPr/>
            </p:nvSpPr>
            <p:spPr>
              <a:xfrm>
                <a:off x="512" y="1286"/>
                <a:ext cx="276" cy="2452"/>
              </a:xfrm>
              <a:custGeom>
                <a:rect b="b" l="l" r="r" t="t"/>
                <a:pathLst>
                  <a:path extrusionOk="0" h="2452" w="276">
                    <a:moveTo>
                      <a:pt x="138" y="2452"/>
                    </a:moveTo>
                    <a:lnTo>
                      <a:pt x="276" y="2269"/>
                    </a:lnTo>
                    <a:lnTo>
                      <a:pt x="210" y="2269"/>
                    </a:lnTo>
                    <a:lnTo>
                      <a:pt x="210" y="182"/>
                    </a:lnTo>
                    <a:lnTo>
                      <a:pt x="276" y="182"/>
                    </a:lnTo>
                    <a:lnTo>
                      <a:pt x="138" y="0"/>
                    </a:lnTo>
                    <a:lnTo>
                      <a:pt x="0" y="182"/>
                    </a:lnTo>
                    <a:lnTo>
                      <a:pt x="67" y="182"/>
                    </a:lnTo>
                    <a:lnTo>
                      <a:pt x="67" y="2269"/>
                    </a:lnTo>
                    <a:lnTo>
                      <a:pt x="0" y="2269"/>
                    </a:lnTo>
                    <a:lnTo>
                      <a:pt x="138" y="2452"/>
                    </a:lnTo>
                    <a:close/>
                  </a:path>
                </a:pathLst>
              </a:custGeom>
              <a:noFill/>
              <a:ln cap="rnd"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34" name="Google Shape;534;p81"/>
            <p:cNvGrpSpPr/>
            <p:nvPr/>
          </p:nvGrpSpPr>
          <p:grpSpPr>
            <a:xfrm>
              <a:off x="1450" y="1354"/>
              <a:ext cx="2971" cy="2356"/>
              <a:chOff x="1450" y="1354"/>
              <a:chExt cx="2971" cy="2356"/>
            </a:xfrm>
          </p:grpSpPr>
          <p:sp>
            <p:nvSpPr>
              <p:cNvPr id="535" name="Google Shape;535;p81"/>
              <p:cNvSpPr/>
              <p:nvPr/>
            </p:nvSpPr>
            <p:spPr>
              <a:xfrm>
                <a:off x="1450" y="1354"/>
                <a:ext cx="2971" cy="2356"/>
              </a:xfrm>
              <a:custGeom>
                <a:rect b="b" l="l" r="r" t="t"/>
                <a:pathLst>
                  <a:path extrusionOk="0" h="2356" w="2971">
                    <a:moveTo>
                      <a:pt x="1486" y="0"/>
                    </a:moveTo>
                    <a:lnTo>
                      <a:pt x="0" y="2356"/>
                    </a:lnTo>
                    <a:lnTo>
                      <a:pt x="2971" y="2356"/>
                    </a:lnTo>
                    <a:lnTo>
                      <a:pt x="1486" y="0"/>
                    </a:lnTo>
                    <a:close/>
                  </a:path>
                </a:pathLst>
              </a:custGeom>
              <a:noFill/>
              <a:ln cap="rnd"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536" name="Google Shape;536;p81"/>
              <p:cNvCxnSpPr/>
              <p:nvPr/>
            </p:nvCxnSpPr>
            <p:spPr>
              <a:xfrm>
                <a:off x="1715" y="3274"/>
                <a:ext cx="2400" cy="0"/>
              </a:xfrm>
              <a:prstGeom prst="straightConnector1">
                <a:avLst/>
              </a:prstGeom>
              <a:noFill/>
              <a:ln cap="flat" cmpd="sng" w="9525">
                <a:solidFill>
                  <a:srgbClr val="000000"/>
                </a:solidFill>
                <a:prstDash val="solid"/>
                <a:round/>
                <a:headEnd len="sm" w="sm" type="none"/>
                <a:tailEnd len="sm" w="sm" type="none"/>
              </a:ln>
            </p:spPr>
          </p:cxnSp>
          <p:cxnSp>
            <p:nvCxnSpPr>
              <p:cNvPr id="537" name="Google Shape;537;p81"/>
              <p:cNvCxnSpPr/>
              <p:nvPr/>
            </p:nvCxnSpPr>
            <p:spPr>
              <a:xfrm>
                <a:off x="2002" y="2839"/>
                <a:ext cx="1800" cy="0"/>
              </a:xfrm>
              <a:prstGeom prst="straightConnector1">
                <a:avLst/>
              </a:prstGeom>
              <a:noFill/>
              <a:ln cap="flat" cmpd="sng" w="9525">
                <a:solidFill>
                  <a:srgbClr val="000000"/>
                </a:solidFill>
                <a:prstDash val="solid"/>
                <a:round/>
                <a:headEnd len="sm" w="sm" type="none"/>
                <a:tailEnd len="sm" w="sm" type="none"/>
              </a:ln>
            </p:spPr>
          </p:cxnSp>
          <p:cxnSp>
            <p:nvCxnSpPr>
              <p:cNvPr id="538" name="Google Shape;538;p81"/>
              <p:cNvCxnSpPr/>
              <p:nvPr/>
            </p:nvCxnSpPr>
            <p:spPr>
              <a:xfrm>
                <a:off x="2277" y="2400"/>
                <a:ext cx="1200" cy="0"/>
              </a:xfrm>
              <a:prstGeom prst="straightConnector1">
                <a:avLst/>
              </a:prstGeom>
              <a:noFill/>
              <a:ln cap="flat" cmpd="sng" w="9525">
                <a:solidFill>
                  <a:srgbClr val="000000"/>
                </a:solidFill>
                <a:prstDash val="solid"/>
                <a:round/>
                <a:headEnd len="sm" w="sm" type="none"/>
                <a:tailEnd len="sm" w="sm" type="none"/>
              </a:ln>
            </p:spPr>
          </p:cxnSp>
        </p:grpSp>
        <p:sp>
          <p:nvSpPr>
            <p:cNvPr id="539" name="Google Shape;539;p81"/>
            <p:cNvSpPr/>
            <p:nvPr/>
          </p:nvSpPr>
          <p:spPr>
            <a:xfrm>
              <a:off x="2630" y="1832"/>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Executive</a:t>
              </a:r>
              <a:endParaRPr b="0" i="0" sz="1800" u="none" cap="none" strike="noStrike">
                <a:solidFill>
                  <a:schemeClr val="dk1"/>
                </a:solidFill>
                <a:latin typeface="Arial"/>
                <a:ea typeface="Arial"/>
                <a:cs typeface="Arial"/>
                <a:sym typeface="Arial"/>
              </a:endParaRPr>
            </a:p>
          </p:txBody>
        </p:sp>
        <p:sp>
          <p:nvSpPr>
            <p:cNvPr id="540" name="Google Shape;540;p81"/>
            <p:cNvSpPr/>
            <p:nvPr/>
          </p:nvSpPr>
          <p:spPr>
            <a:xfrm>
              <a:off x="3197" y="1832"/>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41" name="Google Shape;541;p81"/>
            <p:cNvSpPr/>
            <p:nvPr/>
          </p:nvSpPr>
          <p:spPr>
            <a:xfrm>
              <a:off x="2575" y="1964"/>
              <a:ext cx="9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Information</a:t>
              </a:r>
              <a:endParaRPr b="0" i="0" sz="1800" u="none" cap="none" strike="noStrike">
                <a:solidFill>
                  <a:schemeClr val="dk1"/>
                </a:solidFill>
                <a:latin typeface="Arial"/>
                <a:ea typeface="Arial"/>
                <a:cs typeface="Arial"/>
                <a:sym typeface="Arial"/>
              </a:endParaRPr>
            </a:p>
          </p:txBody>
        </p:sp>
        <p:sp>
          <p:nvSpPr>
            <p:cNvPr id="542" name="Google Shape;542;p81"/>
            <p:cNvSpPr/>
            <p:nvPr/>
          </p:nvSpPr>
          <p:spPr>
            <a:xfrm>
              <a:off x="3252" y="1964"/>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43" name="Google Shape;543;p81"/>
            <p:cNvSpPr/>
            <p:nvPr/>
          </p:nvSpPr>
          <p:spPr>
            <a:xfrm>
              <a:off x="2707" y="2095"/>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System</a:t>
              </a:r>
              <a:endParaRPr b="0" i="0" sz="1800" u="none" cap="none" strike="noStrike">
                <a:solidFill>
                  <a:schemeClr val="dk1"/>
                </a:solidFill>
                <a:latin typeface="Arial"/>
                <a:ea typeface="Arial"/>
                <a:cs typeface="Arial"/>
                <a:sym typeface="Arial"/>
              </a:endParaRPr>
            </a:p>
          </p:txBody>
        </p:sp>
        <p:sp>
          <p:nvSpPr>
            <p:cNvPr id="544" name="Google Shape;544;p81"/>
            <p:cNvSpPr/>
            <p:nvPr/>
          </p:nvSpPr>
          <p:spPr>
            <a:xfrm>
              <a:off x="3121" y="2045"/>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45" name="Google Shape;545;p81"/>
            <p:cNvSpPr/>
            <p:nvPr/>
          </p:nvSpPr>
          <p:spPr>
            <a:xfrm>
              <a:off x="2626" y="2228"/>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(Wisdom)</a:t>
              </a:r>
              <a:endParaRPr b="0" i="0" sz="1800" u="none" cap="none" strike="noStrike">
                <a:solidFill>
                  <a:schemeClr val="dk1"/>
                </a:solidFill>
                <a:latin typeface="Arial"/>
                <a:ea typeface="Arial"/>
                <a:cs typeface="Arial"/>
                <a:sym typeface="Arial"/>
              </a:endParaRPr>
            </a:p>
          </p:txBody>
        </p:sp>
        <p:sp>
          <p:nvSpPr>
            <p:cNvPr id="546" name="Google Shape;546;p81"/>
            <p:cNvSpPr/>
            <p:nvPr/>
          </p:nvSpPr>
          <p:spPr>
            <a:xfrm>
              <a:off x="3199" y="217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47" name="Google Shape;547;p81"/>
            <p:cNvSpPr/>
            <p:nvPr/>
          </p:nvSpPr>
          <p:spPr>
            <a:xfrm>
              <a:off x="2683" y="2405"/>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Decision</a:t>
              </a:r>
              <a:endParaRPr b="0" i="0" sz="1800" u="none" cap="none" strike="noStrike">
                <a:solidFill>
                  <a:schemeClr val="dk1"/>
                </a:solidFill>
                <a:latin typeface="Arial"/>
                <a:ea typeface="Arial"/>
                <a:cs typeface="Arial"/>
                <a:sym typeface="Arial"/>
              </a:endParaRPr>
            </a:p>
          </p:txBody>
        </p:sp>
        <p:sp>
          <p:nvSpPr>
            <p:cNvPr id="548" name="Google Shape;548;p81"/>
            <p:cNvSpPr/>
            <p:nvPr/>
          </p:nvSpPr>
          <p:spPr>
            <a:xfrm>
              <a:off x="3189" y="2355"/>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49" name="Google Shape;549;p81"/>
            <p:cNvSpPr/>
            <p:nvPr/>
          </p:nvSpPr>
          <p:spPr>
            <a:xfrm>
              <a:off x="2486" y="2536"/>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Support </a:t>
              </a:r>
              <a:endParaRPr b="0" i="0" sz="1800" u="none" cap="none" strike="noStrike">
                <a:solidFill>
                  <a:schemeClr val="dk1"/>
                </a:solidFill>
                <a:latin typeface="Arial"/>
                <a:ea typeface="Arial"/>
                <a:cs typeface="Arial"/>
                <a:sym typeface="Arial"/>
              </a:endParaRPr>
            </a:p>
          </p:txBody>
        </p:sp>
        <p:sp>
          <p:nvSpPr>
            <p:cNvPr id="550" name="Google Shape;550;p81"/>
            <p:cNvSpPr/>
            <p:nvPr/>
          </p:nvSpPr>
          <p:spPr>
            <a:xfrm>
              <a:off x="2972" y="2536"/>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System</a:t>
              </a:r>
              <a:endParaRPr b="0" i="0" sz="1800" u="none" cap="none" strike="noStrike">
                <a:solidFill>
                  <a:schemeClr val="dk1"/>
                </a:solidFill>
                <a:latin typeface="Arial"/>
                <a:ea typeface="Arial"/>
                <a:cs typeface="Arial"/>
                <a:sym typeface="Arial"/>
              </a:endParaRPr>
            </a:p>
          </p:txBody>
        </p:sp>
        <p:sp>
          <p:nvSpPr>
            <p:cNvPr id="551" name="Google Shape;551;p81"/>
            <p:cNvSpPr/>
            <p:nvPr/>
          </p:nvSpPr>
          <p:spPr>
            <a:xfrm>
              <a:off x="3386" y="2486"/>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52" name="Google Shape;552;p81"/>
            <p:cNvSpPr/>
            <p:nvPr/>
          </p:nvSpPr>
          <p:spPr>
            <a:xfrm>
              <a:off x="2562" y="2671"/>
              <a:ext cx="9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(Knowledge)</a:t>
              </a:r>
              <a:endParaRPr b="0" i="0" sz="1800" u="none" cap="none" strike="noStrike">
                <a:solidFill>
                  <a:schemeClr val="dk1"/>
                </a:solidFill>
                <a:latin typeface="Arial"/>
                <a:ea typeface="Arial"/>
                <a:cs typeface="Arial"/>
                <a:sym typeface="Arial"/>
              </a:endParaRPr>
            </a:p>
          </p:txBody>
        </p:sp>
        <p:sp>
          <p:nvSpPr>
            <p:cNvPr id="553" name="Google Shape;553;p81"/>
            <p:cNvSpPr/>
            <p:nvPr/>
          </p:nvSpPr>
          <p:spPr>
            <a:xfrm>
              <a:off x="3307" y="2621"/>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54" name="Google Shape;554;p81"/>
            <p:cNvSpPr/>
            <p:nvPr/>
          </p:nvSpPr>
          <p:spPr>
            <a:xfrm>
              <a:off x="2564" y="2835"/>
              <a:ext cx="9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Management</a:t>
              </a:r>
              <a:endParaRPr b="0" i="0" sz="1800" u="none" cap="none" strike="noStrike">
                <a:solidFill>
                  <a:schemeClr val="dk1"/>
                </a:solidFill>
                <a:latin typeface="Arial"/>
                <a:ea typeface="Arial"/>
                <a:cs typeface="Arial"/>
                <a:sym typeface="Arial"/>
              </a:endParaRPr>
            </a:p>
          </p:txBody>
        </p:sp>
        <p:sp>
          <p:nvSpPr>
            <p:cNvPr id="555" name="Google Shape;555;p81"/>
            <p:cNvSpPr/>
            <p:nvPr/>
          </p:nvSpPr>
          <p:spPr>
            <a:xfrm>
              <a:off x="3305" y="2835"/>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56" name="Google Shape;556;p81"/>
            <p:cNvSpPr/>
            <p:nvPr/>
          </p:nvSpPr>
          <p:spPr>
            <a:xfrm>
              <a:off x="2371" y="2967"/>
              <a:ext cx="12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Information System</a:t>
              </a:r>
              <a:endParaRPr b="0" i="0" sz="1800" u="none" cap="none" strike="noStrike">
                <a:solidFill>
                  <a:schemeClr val="dk1"/>
                </a:solidFill>
                <a:latin typeface="Arial"/>
                <a:ea typeface="Arial"/>
                <a:cs typeface="Arial"/>
                <a:sym typeface="Arial"/>
              </a:endParaRPr>
            </a:p>
          </p:txBody>
        </p:sp>
        <p:sp>
          <p:nvSpPr>
            <p:cNvPr id="557" name="Google Shape;557;p81"/>
            <p:cNvSpPr/>
            <p:nvPr/>
          </p:nvSpPr>
          <p:spPr>
            <a:xfrm>
              <a:off x="3499" y="2917"/>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58" name="Google Shape;558;p81"/>
            <p:cNvSpPr/>
            <p:nvPr/>
          </p:nvSpPr>
          <p:spPr>
            <a:xfrm>
              <a:off x="2550" y="309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a:t>
              </a:r>
              <a:endParaRPr b="0" i="0" sz="1800" u="none" cap="none" strike="noStrike">
                <a:solidFill>
                  <a:schemeClr val="dk1"/>
                </a:solidFill>
                <a:latin typeface="Arial"/>
                <a:ea typeface="Arial"/>
                <a:cs typeface="Arial"/>
                <a:sym typeface="Arial"/>
              </a:endParaRPr>
            </a:p>
          </p:txBody>
        </p:sp>
        <p:sp>
          <p:nvSpPr>
            <p:cNvPr id="559" name="Google Shape;559;p81"/>
            <p:cNvSpPr/>
            <p:nvPr/>
          </p:nvSpPr>
          <p:spPr>
            <a:xfrm>
              <a:off x="2598" y="3098"/>
              <a:ext cx="9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Information</a:t>
              </a:r>
              <a:endParaRPr b="0" i="0" sz="1800" u="none" cap="none" strike="noStrike">
                <a:solidFill>
                  <a:schemeClr val="dk1"/>
                </a:solidFill>
                <a:latin typeface="Arial"/>
                <a:ea typeface="Arial"/>
                <a:cs typeface="Arial"/>
                <a:sym typeface="Arial"/>
              </a:endParaRPr>
            </a:p>
          </p:txBody>
        </p:sp>
        <p:sp>
          <p:nvSpPr>
            <p:cNvPr id="560" name="Google Shape;560;p81"/>
            <p:cNvSpPr/>
            <p:nvPr/>
          </p:nvSpPr>
          <p:spPr>
            <a:xfrm>
              <a:off x="3273" y="309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a:t>
              </a:r>
              <a:endParaRPr b="0" i="0" sz="1800" u="none" cap="none" strike="noStrike">
                <a:solidFill>
                  <a:schemeClr val="dk1"/>
                </a:solidFill>
                <a:latin typeface="Arial"/>
                <a:ea typeface="Arial"/>
                <a:cs typeface="Arial"/>
                <a:sym typeface="Arial"/>
              </a:endParaRPr>
            </a:p>
          </p:txBody>
        </p:sp>
        <p:sp>
          <p:nvSpPr>
            <p:cNvPr id="561" name="Google Shape;561;p81"/>
            <p:cNvSpPr/>
            <p:nvPr/>
          </p:nvSpPr>
          <p:spPr>
            <a:xfrm>
              <a:off x="3320" y="304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62" name="Google Shape;562;p81"/>
            <p:cNvSpPr/>
            <p:nvPr/>
          </p:nvSpPr>
          <p:spPr>
            <a:xfrm>
              <a:off x="2936" y="3232"/>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63" name="Google Shape;563;p81"/>
            <p:cNvSpPr/>
            <p:nvPr/>
          </p:nvSpPr>
          <p:spPr>
            <a:xfrm>
              <a:off x="2936" y="3430"/>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64" name="Google Shape;564;p81"/>
            <p:cNvSpPr/>
            <p:nvPr/>
          </p:nvSpPr>
          <p:spPr>
            <a:xfrm>
              <a:off x="2276" y="3281"/>
              <a:ext cx="15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Transaction Processing</a:t>
              </a:r>
              <a:endParaRPr b="0" i="0" sz="1800" u="none" cap="none" strike="noStrike">
                <a:solidFill>
                  <a:schemeClr val="dk1"/>
                </a:solidFill>
                <a:latin typeface="Arial"/>
                <a:ea typeface="Arial"/>
                <a:cs typeface="Arial"/>
                <a:sym typeface="Arial"/>
              </a:endParaRPr>
            </a:p>
          </p:txBody>
        </p:sp>
        <p:sp>
          <p:nvSpPr>
            <p:cNvPr id="565" name="Google Shape;565;p81"/>
            <p:cNvSpPr/>
            <p:nvPr/>
          </p:nvSpPr>
          <p:spPr>
            <a:xfrm>
              <a:off x="3594" y="3231"/>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66" name="Google Shape;566;p81"/>
            <p:cNvSpPr/>
            <p:nvPr/>
          </p:nvSpPr>
          <p:spPr>
            <a:xfrm>
              <a:off x="2728" y="3411"/>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System</a:t>
              </a:r>
              <a:endParaRPr b="0" i="0" sz="1800" u="none" cap="none" strike="noStrike">
                <a:solidFill>
                  <a:schemeClr val="dk1"/>
                </a:solidFill>
                <a:latin typeface="Arial"/>
                <a:ea typeface="Arial"/>
                <a:cs typeface="Arial"/>
                <a:sym typeface="Arial"/>
              </a:endParaRPr>
            </a:p>
          </p:txBody>
        </p:sp>
        <p:sp>
          <p:nvSpPr>
            <p:cNvPr id="567" name="Google Shape;567;p81"/>
            <p:cNvSpPr/>
            <p:nvPr/>
          </p:nvSpPr>
          <p:spPr>
            <a:xfrm>
              <a:off x="3142" y="3361"/>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68" name="Google Shape;568;p81"/>
            <p:cNvSpPr/>
            <p:nvPr/>
          </p:nvSpPr>
          <p:spPr>
            <a:xfrm>
              <a:off x="2753" y="3544"/>
              <a:ext cx="3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(Data)</a:t>
              </a:r>
              <a:endParaRPr b="0" i="0" sz="1800" u="none" cap="none" strike="noStrike">
                <a:solidFill>
                  <a:schemeClr val="dk1"/>
                </a:solidFill>
                <a:latin typeface="Arial"/>
                <a:ea typeface="Arial"/>
                <a:cs typeface="Arial"/>
                <a:sym typeface="Arial"/>
              </a:endParaRPr>
            </a:p>
          </p:txBody>
        </p:sp>
        <p:sp>
          <p:nvSpPr>
            <p:cNvPr id="569" name="Google Shape;569;p81"/>
            <p:cNvSpPr/>
            <p:nvPr/>
          </p:nvSpPr>
          <p:spPr>
            <a:xfrm>
              <a:off x="3116" y="3494"/>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0" name="Google Shape;570;p81"/>
            <p:cNvSpPr/>
            <p:nvPr/>
          </p:nvSpPr>
          <p:spPr>
            <a:xfrm>
              <a:off x="2936" y="367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1" name="Google Shape;571;p81"/>
            <p:cNvSpPr/>
            <p:nvPr/>
          </p:nvSpPr>
          <p:spPr>
            <a:xfrm>
              <a:off x="919" y="2031"/>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Executive</a:t>
              </a:r>
              <a:endParaRPr b="0" i="0" sz="1800" u="none" cap="none" strike="noStrike">
                <a:solidFill>
                  <a:schemeClr val="dk1"/>
                </a:solidFill>
                <a:latin typeface="Arial"/>
                <a:ea typeface="Arial"/>
                <a:cs typeface="Arial"/>
                <a:sym typeface="Arial"/>
              </a:endParaRPr>
            </a:p>
          </p:txBody>
        </p:sp>
        <p:sp>
          <p:nvSpPr>
            <p:cNvPr id="572" name="Google Shape;572;p81"/>
            <p:cNvSpPr/>
            <p:nvPr/>
          </p:nvSpPr>
          <p:spPr>
            <a:xfrm>
              <a:off x="1486" y="1981"/>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3" name="Google Shape;573;p81"/>
            <p:cNvSpPr/>
            <p:nvPr/>
          </p:nvSpPr>
          <p:spPr>
            <a:xfrm>
              <a:off x="919" y="2374"/>
              <a:ext cx="3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Senior</a:t>
              </a:r>
              <a:endParaRPr b="0" i="0" sz="1800" u="none" cap="none" strike="noStrike">
                <a:solidFill>
                  <a:schemeClr val="dk1"/>
                </a:solidFill>
                <a:latin typeface="Arial"/>
                <a:ea typeface="Arial"/>
                <a:cs typeface="Arial"/>
                <a:sym typeface="Arial"/>
              </a:endParaRPr>
            </a:p>
          </p:txBody>
        </p:sp>
        <p:sp>
          <p:nvSpPr>
            <p:cNvPr id="574" name="Google Shape;574;p81"/>
            <p:cNvSpPr/>
            <p:nvPr/>
          </p:nvSpPr>
          <p:spPr>
            <a:xfrm>
              <a:off x="1288" y="2374"/>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5" name="Google Shape;575;p81"/>
            <p:cNvSpPr/>
            <p:nvPr/>
          </p:nvSpPr>
          <p:spPr>
            <a:xfrm>
              <a:off x="919" y="2506"/>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Mangers</a:t>
              </a:r>
              <a:endParaRPr b="0" i="0" sz="1800" u="none" cap="none" strike="noStrike">
                <a:solidFill>
                  <a:schemeClr val="dk1"/>
                </a:solidFill>
                <a:latin typeface="Arial"/>
                <a:ea typeface="Arial"/>
                <a:cs typeface="Arial"/>
                <a:sym typeface="Arial"/>
              </a:endParaRPr>
            </a:p>
          </p:txBody>
        </p:sp>
        <p:sp>
          <p:nvSpPr>
            <p:cNvPr id="576" name="Google Shape;576;p81"/>
            <p:cNvSpPr/>
            <p:nvPr/>
          </p:nvSpPr>
          <p:spPr>
            <a:xfrm>
              <a:off x="1414" y="2456"/>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7" name="Google Shape;577;p81"/>
            <p:cNvSpPr/>
            <p:nvPr/>
          </p:nvSpPr>
          <p:spPr>
            <a:xfrm>
              <a:off x="919" y="2639"/>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78" name="Google Shape;578;p81"/>
            <p:cNvSpPr/>
            <p:nvPr/>
          </p:nvSpPr>
          <p:spPr>
            <a:xfrm>
              <a:off x="919" y="2866"/>
              <a:ext cx="3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Mid</a:t>
              </a:r>
              <a:endParaRPr b="0" i="0" sz="1800" u="none" cap="none" strike="noStrike">
                <a:solidFill>
                  <a:schemeClr val="dk1"/>
                </a:solidFill>
                <a:latin typeface="Arial"/>
                <a:ea typeface="Arial"/>
                <a:cs typeface="Arial"/>
                <a:sym typeface="Arial"/>
              </a:endParaRPr>
            </a:p>
          </p:txBody>
        </p:sp>
        <p:sp>
          <p:nvSpPr>
            <p:cNvPr id="579" name="Google Shape;579;p81"/>
            <p:cNvSpPr/>
            <p:nvPr/>
          </p:nvSpPr>
          <p:spPr>
            <a:xfrm>
              <a:off x="1155" y="2866"/>
              <a:ext cx="3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dle</a:t>
              </a:r>
              <a:endParaRPr b="0" i="0" sz="1800" u="none" cap="none" strike="noStrike">
                <a:solidFill>
                  <a:schemeClr val="dk1"/>
                </a:solidFill>
                <a:latin typeface="Arial"/>
                <a:ea typeface="Arial"/>
                <a:cs typeface="Arial"/>
                <a:sym typeface="Arial"/>
              </a:endParaRPr>
            </a:p>
          </p:txBody>
        </p:sp>
        <p:sp>
          <p:nvSpPr>
            <p:cNvPr id="580" name="Google Shape;580;p81"/>
            <p:cNvSpPr/>
            <p:nvPr/>
          </p:nvSpPr>
          <p:spPr>
            <a:xfrm>
              <a:off x="1327" y="2866"/>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81" name="Google Shape;581;p81"/>
            <p:cNvSpPr/>
            <p:nvPr/>
          </p:nvSpPr>
          <p:spPr>
            <a:xfrm>
              <a:off x="919" y="2998"/>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Managers</a:t>
              </a:r>
              <a:endParaRPr b="0" i="0" sz="1800" u="none" cap="none" strike="noStrike">
                <a:solidFill>
                  <a:schemeClr val="dk1"/>
                </a:solidFill>
                <a:latin typeface="Arial"/>
                <a:ea typeface="Arial"/>
                <a:cs typeface="Arial"/>
                <a:sym typeface="Arial"/>
              </a:endParaRPr>
            </a:p>
          </p:txBody>
        </p:sp>
        <p:sp>
          <p:nvSpPr>
            <p:cNvPr id="582" name="Google Shape;582;p81"/>
            <p:cNvSpPr/>
            <p:nvPr/>
          </p:nvSpPr>
          <p:spPr>
            <a:xfrm>
              <a:off x="1477" y="294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583" name="Google Shape;583;p81"/>
            <p:cNvSpPr/>
            <p:nvPr/>
          </p:nvSpPr>
          <p:spPr>
            <a:xfrm>
              <a:off x="919" y="3318"/>
              <a:ext cx="60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cap="none" strike="noStrike">
                  <a:solidFill>
                    <a:srgbClr val="000000"/>
                  </a:solidFill>
                  <a:latin typeface="Times New Roman"/>
                  <a:ea typeface="Times New Roman"/>
                  <a:cs typeface="Times New Roman"/>
                  <a:sym typeface="Times New Roman"/>
                </a:rPr>
                <a:t>Workers</a:t>
              </a:r>
              <a:endParaRPr b="0" i="0" sz="1800" u="none" cap="none" strike="noStrike">
                <a:solidFill>
                  <a:schemeClr val="dk1"/>
                </a:solidFill>
                <a:latin typeface="Arial"/>
                <a:ea typeface="Arial"/>
                <a:cs typeface="Arial"/>
                <a:sym typeface="Arial"/>
              </a:endParaRPr>
            </a:p>
          </p:txBody>
        </p:sp>
        <p:sp>
          <p:nvSpPr>
            <p:cNvPr id="584" name="Google Shape;584;p81"/>
            <p:cNvSpPr/>
            <p:nvPr/>
          </p:nvSpPr>
          <p:spPr>
            <a:xfrm>
              <a:off x="1405" y="3268"/>
              <a:ext cx="0" cy="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Times New Roman"/>
                <a:buNone/>
              </a:pPr>
              <a:r>
                <a:rPr b="0" i="0" lang="en" sz="2200" u="none" cap="none" strike="noStrike">
                  <a:solidFill>
                    <a:srgbClr val="000000"/>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grpSp>
          <p:nvGrpSpPr>
            <p:cNvPr id="585" name="Google Shape;585;p81"/>
            <p:cNvGrpSpPr/>
            <p:nvPr/>
          </p:nvGrpSpPr>
          <p:grpSpPr>
            <a:xfrm>
              <a:off x="1157" y="3802"/>
              <a:ext cx="3600" cy="300"/>
              <a:chOff x="1157" y="3802"/>
              <a:chExt cx="3600" cy="300"/>
            </a:xfrm>
          </p:grpSpPr>
          <p:sp>
            <p:nvSpPr>
              <p:cNvPr id="586" name="Google Shape;586;p81"/>
              <p:cNvSpPr/>
              <p:nvPr/>
            </p:nvSpPr>
            <p:spPr>
              <a:xfrm>
                <a:off x="1157" y="3802"/>
                <a:ext cx="3600" cy="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p81"/>
              <p:cNvSpPr/>
              <p:nvPr/>
            </p:nvSpPr>
            <p:spPr>
              <a:xfrm>
                <a:off x="1157" y="3802"/>
                <a:ext cx="3600" cy="300"/>
              </a:xfrm>
              <a:prstGeom prst="rect">
                <a:avLst/>
              </a:prstGeom>
              <a:noFill/>
              <a:ln cap="rnd"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81"/>
            <p:cNvSpPr/>
            <p:nvPr/>
          </p:nvSpPr>
          <p:spPr>
            <a:xfrm>
              <a:off x="1823" y="3862"/>
              <a:ext cx="150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Arial"/>
                  <a:ea typeface="Arial"/>
                  <a:cs typeface="Arial"/>
                  <a:sym typeface="Arial"/>
                </a:rPr>
                <a:t>Types of Information System</a:t>
              </a:r>
              <a:endParaRPr b="0" i="0" sz="1800" u="none" cap="none" strike="noStrike">
                <a:solidFill>
                  <a:schemeClr val="dk1"/>
                </a:solidFill>
                <a:latin typeface="Arial"/>
                <a:ea typeface="Arial"/>
                <a:cs typeface="Arial"/>
                <a:sym typeface="Arial"/>
              </a:endParaRPr>
            </a:p>
          </p:txBody>
        </p:sp>
        <p:sp>
          <p:nvSpPr>
            <p:cNvPr id="589" name="Google Shape;589;p81"/>
            <p:cNvSpPr/>
            <p:nvPr/>
          </p:nvSpPr>
          <p:spPr>
            <a:xfrm>
              <a:off x="4025" y="3862"/>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590" name="Google Shape;590;p81"/>
            <p:cNvSpPr/>
            <p:nvPr/>
          </p:nvSpPr>
          <p:spPr>
            <a:xfrm>
              <a:off x="390" y="1157"/>
              <a:ext cx="4200" cy="3000"/>
            </a:xfrm>
            <a:prstGeom prst="rect">
              <a:avLst/>
            </a:prstGeom>
            <a:noFill/>
            <a:ln cap="rnd"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1" name="Google Shape;591;p81"/>
          <p:cNvSpPr txBox="1"/>
          <p:nvPr>
            <p:ph idx="12" type="sldNum"/>
          </p:nvPr>
        </p:nvSpPr>
        <p:spPr>
          <a:xfrm>
            <a:off x="6553200" y="3575447"/>
            <a:ext cx="21336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2"/>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sz="4000">
                <a:solidFill>
                  <a:srgbClr val="729BDB"/>
                </a:solidFill>
              </a:rPr>
              <a:t>Types of Information Systems</a:t>
            </a:r>
            <a:endParaRPr b="1" sz="4000">
              <a:solidFill>
                <a:srgbClr val="729BDB"/>
              </a:solidFill>
            </a:endParaRPr>
          </a:p>
        </p:txBody>
      </p:sp>
      <p:sp>
        <p:nvSpPr>
          <p:cNvPr id="597" name="Google Shape;597;p82"/>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598" name="Google Shape;598;p8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599" name="Google Shape;599;p82"/>
          <p:cNvPicPr preferRelativeResize="0"/>
          <p:nvPr/>
        </p:nvPicPr>
        <p:blipFill rotWithShape="1">
          <a:blip r:embed="rId3">
            <a:alphaModFix/>
          </a:blip>
          <a:srcRect b="0" l="0" r="26040" t="0"/>
          <a:stretch/>
        </p:blipFill>
        <p:spPr>
          <a:xfrm>
            <a:off x="1190525" y="1105750"/>
            <a:ext cx="6762949" cy="403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Analysis and Design </a:t>
            </a:r>
            <a:endParaRPr b="1" sz="4000"/>
          </a:p>
        </p:txBody>
      </p:sp>
      <p:sp>
        <p:nvSpPr>
          <p:cNvPr id="110" name="Google Shape;110;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i="1" lang="en" sz="2500"/>
              <a:t>“</a:t>
            </a:r>
            <a:r>
              <a:rPr b="1" i="1" lang="en" sz="2000"/>
              <a:t>owning a hammer alone doesn't make one an architect” </a:t>
            </a:r>
            <a:endParaRPr b="1" i="1" sz="2000"/>
          </a:p>
          <a:p>
            <a:pPr indent="-355600" lvl="0" marL="457200" rtl="0" algn="just">
              <a:spcBef>
                <a:spcPts val="1200"/>
              </a:spcBef>
              <a:spcAft>
                <a:spcPts val="0"/>
              </a:spcAft>
              <a:buSzPts val="2000"/>
              <a:buChar char="●"/>
            </a:pPr>
            <a:r>
              <a:rPr lang="en" sz="2000"/>
              <a:t>It requires through System Analysis and Design </a:t>
            </a:r>
            <a:endParaRPr sz="2000"/>
          </a:p>
          <a:p>
            <a:pPr indent="-355600" lvl="0" marL="457200" rtl="0" algn="just">
              <a:spcBef>
                <a:spcPts val="0"/>
              </a:spcBef>
              <a:spcAft>
                <a:spcPts val="0"/>
              </a:spcAft>
              <a:buSzPts val="2000"/>
              <a:buChar char="●"/>
            </a:pPr>
            <a:r>
              <a:rPr lang="en" sz="2000"/>
              <a:t>System Analysis and Design creates</a:t>
            </a:r>
            <a:r>
              <a:rPr lang="en" sz="2000"/>
              <a:t> </a:t>
            </a:r>
            <a:r>
              <a:rPr lang="en" sz="2000"/>
              <a:t>blueprint</a:t>
            </a:r>
            <a:r>
              <a:rPr lang="en" sz="2000"/>
              <a:t> for Software Engineering … </a:t>
            </a:r>
            <a:endParaRPr sz="2000"/>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sz="4000">
                <a:solidFill>
                  <a:srgbClr val="729BDB"/>
                </a:solidFill>
              </a:rPr>
              <a:t>Types of ISs</a:t>
            </a:r>
            <a:endParaRPr b="1" sz="4000">
              <a:solidFill>
                <a:srgbClr val="729BDB"/>
              </a:solidFill>
            </a:endParaRPr>
          </a:p>
        </p:txBody>
      </p:sp>
      <p:sp>
        <p:nvSpPr>
          <p:cNvPr id="605" name="Google Shape;605;p83"/>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06" name="Google Shape;606;p8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607" name="Google Shape;607;p83"/>
          <p:cNvPicPr preferRelativeResize="0"/>
          <p:nvPr/>
        </p:nvPicPr>
        <p:blipFill>
          <a:blip r:embed="rId3">
            <a:alphaModFix/>
          </a:blip>
          <a:stretch>
            <a:fillRect/>
          </a:stretch>
        </p:blipFill>
        <p:spPr>
          <a:xfrm>
            <a:off x="1019175" y="1063363"/>
            <a:ext cx="7105650" cy="4067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4"/>
          <p:cNvSpPr txBox="1"/>
          <p:nvPr>
            <p:ph type="title"/>
          </p:nvPr>
        </p:nvSpPr>
        <p:spPr>
          <a:xfrm>
            <a:off x="457200" y="57150"/>
            <a:ext cx="7239000" cy="57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959"/>
              <a:buFont typeface="Calibri"/>
              <a:buNone/>
            </a:pPr>
            <a:r>
              <a:rPr b="1" lang="en" sz="3959">
                <a:solidFill>
                  <a:srgbClr val="729BDB"/>
                </a:solidFill>
              </a:rPr>
              <a:t>Transaction processing system</a:t>
            </a:r>
            <a:endParaRPr b="1" sz="3959">
              <a:solidFill>
                <a:srgbClr val="729BDB"/>
              </a:solidFill>
            </a:endParaRPr>
          </a:p>
        </p:txBody>
      </p:sp>
      <p:sp>
        <p:nvSpPr>
          <p:cNvPr id="613" name="Google Shape;613;p84"/>
          <p:cNvSpPr txBox="1"/>
          <p:nvPr>
            <p:ph idx="1" type="body"/>
          </p:nvPr>
        </p:nvSpPr>
        <p:spPr>
          <a:xfrm>
            <a:off x="457200" y="685800"/>
            <a:ext cx="7239000" cy="4155900"/>
          </a:xfrm>
          <a:prstGeom prst="rect">
            <a:avLst/>
          </a:prstGeom>
          <a:noFill/>
          <a:ln>
            <a:noFill/>
          </a:ln>
        </p:spPr>
        <p:txBody>
          <a:bodyPr anchorCtr="0" anchor="t" bIns="45700" lIns="91425" spcFirstLastPara="1" rIns="91425" wrap="square" tIns="45700">
            <a:noAutofit/>
          </a:bodyPr>
          <a:lstStyle/>
          <a:p>
            <a:pPr indent="-308610" lvl="0" marL="342900" rtl="0" algn="just">
              <a:lnSpc>
                <a:spcPct val="100000"/>
              </a:lnSpc>
              <a:spcBef>
                <a:spcPts val="0"/>
              </a:spcBef>
              <a:spcAft>
                <a:spcPts val="0"/>
              </a:spcAft>
              <a:buClr>
                <a:schemeClr val="dk1"/>
              </a:buClr>
              <a:buSzPts val="1700"/>
              <a:buChar char="•"/>
            </a:pPr>
            <a:r>
              <a:rPr lang="en" sz="1700"/>
              <a:t>These  are  the  computerized  systems  that  perform  and  records  the  daily  routine transactions necessary to conduct business.</a:t>
            </a:r>
            <a:endParaRPr sz="1700"/>
          </a:p>
          <a:p>
            <a:pPr indent="-308610" lvl="0" marL="342900" rtl="0" algn="just">
              <a:lnSpc>
                <a:spcPct val="100000"/>
              </a:lnSpc>
              <a:spcBef>
                <a:spcPts val="448"/>
              </a:spcBef>
              <a:spcAft>
                <a:spcPts val="0"/>
              </a:spcAft>
              <a:buClr>
                <a:schemeClr val="dk1"/>
              </a:buClr>
              <a:buSzPts val="1700"/>
              <a:buChar char="•"/>
            </a:pPr>
            <a:r>
              <a:rPr lang="en" sz="1700"/>
              <a:t>These systems serve the operational level of the organization. Some examples include sales order entry, hotel reservation systems, payroll, employee record keeping, and shipping.</a:t>
            </a:r>
            <a:endParaRPr sz="1700"/>
          </a:p>
          <a:p>
            <a:pPr indent="-308610" lvl="0" marL="342900" rtl="0" algn="just">
              <a:lnSpc>
                <a:spcPct val="100000"/>
              </a:lnSpc>
              <a:spcBef>
                <a:spcPts val="448"/>
              </a:spcBef>
              <a:spcAft>
                <a:spcPts val="0"/>
              </a:spcAft>
              <a:buClr>
                <a:schemeClr val="dk1"/>
              </a:buClr>
              <a:buSzPts val="1700"/>
              <a:buChar char="•"/>
            </a:pPr>
            <a:r>
              <a:rPr lang="en" sz="1700"/>
              <a:t>Transaction processing systems are boundary-spanning systems that permit the organization to interact with external environments.</a:t>
            </a:r>
            <a:endParaRPr sz="1700"/>
          </a:p>
          <a:p>
            <a:pPr indent="-308610" lvl="0" marL="342900" rtl="0" algn="just">
              <a:lnSpc>
                <a:spcPct val="100000"/>
              </a:lnSpc>
              <a:spcBef>
                <a:spcPts val="448"/>
              </a:spcBef>
              <a:spcAft>
                <a:spcPts val="0"/>
              </a:spcAft>
              <a:buClr>
                <a:schemeClr val="dk1"/>
              </a:buClr>
              <a:buSzPts val="1700"/>
              <a:buChar char="•"/>
            </a:pPr>
            <a:r>
              <a:rPr lang="en" sz="1700"/>
              <a:t>Transaction processing systems are central to a business. TPS failure for a few hours can cause a firm’s demise and perhaps other firms linked to it.</a:t>
            </a:r>
            <a:endParaRPr sz="1700"/>
          </a:p>
          <a:p>
            <a:pPr indent="-308610" lvl="0" marL="342900" rtl="0" algn="just">
              <a:lnSpc>
                <a:spcPct val="100000"/>
              </a:lnSpc>
              <a:spcBef>
                <a:spcPts val="448"/>
              </a:spcBef>
              <a:spcAft>
                <a:spcPts val="0"/>
              </a:spcAft>
              <a:buClr>
                <a:schemeClr val="dk1"/>
              </a:buClr>
              <a:buSzPts val="1700"/>
              <a:buChar char="•"/>
            </a:pPr>
            <a:r>
              <a:rPr lang="en" sz="1700"/>
              <a:t>Managers need TPS to monitor  the  status  of  internal  operations  and  the  firm’s  relations  with  external environment. TPS are also major producers of information for the other types of systems.</a:t>
            </a:r>
            <a:endParaRPr sz="1700"/>
          </a:p>
        </p:txBody>
      </p:sp>
      <p:sp>
        <p:nvSpPr>
          <p:cNvPr id="614" name="Google Shape;614;p84"/>
          <p:cNvSpPr txBox="1"/>
          <p:nvPr>
            <p:ph idx="12" type="sldNum"/>
          </p:nvPr>
        </p:nvSpPr>
        <p:spPr>
          <a:xfrm>
            <a:off x="6553200" y="3575447"/>
            <a:ext cx="21336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5"/>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a:t>Example: TPS</a:t>
            </a:r>
            <a:endParaRPr b="1"/>
          </a:p>
        </p:txBody>
      </p:sp>
      <p:sp>
        <p:nvSpPr>
          <p:cNvPr id="620" name="Google Shape;620;p85"/>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21" name="Google Shape;621;p8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622" name="Google Shape;622;p85"/>
          <p:cNvPicPr preferRelativeResize="0"/>
          <p:nvPr/>
        </p:nvPicPr>
        <p:blipFill>
          <a:blip r:embed="rId3">
            <a:alphaModFix/>
          </a:blip>
          <a:stretch>
            <a:fillRect/>
          </a:stretch>
        </p:blipFill>
        <p:spPr>
          <a:xfrm>
            <a:off x="933450" y="1200150"/>
            <a:ext cx="7277100" cy="3848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a:solidFill>
                  <a:srgbClr val="729BDB"/>
                </a:solidFill>
              </a:rPr>
              <a:t>Applications of TPS</a:t>
            </a:r>
            <a:endParaRPr b="1" sz="4000">
              <a:solidFill>
                <a:srgbClr val="729BDB"/>
              </a:solidFill>
            </a:endParaRPr>
          </a:p>
        </p:txBody>
      </p:sp>
      <p:sp>
        <p:nvSpPr>
          <p:cNvPr id="628" name="Google Shape;628;p86"/>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29" name="Google Shape;629;p8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630" name="Google Shape;630;p86"/>
          <p:cNvPicPr preferRelativeResize="0"/>
          <p:nvPr/>
        </p:nvPicPr>
        <p:blipFill>
          <a:blip r:embed="rId3">
            <a:alphaModFix/>
          </a:blip>
          <a:stretch>
            <a:fillRect/>
          </a:stretch>
        </p:blipFill>
        <p:spPr>
          <a:xfrm>
            <a:off x="457188" y="1200150"/>
            <a:ext cx="7419975" cy="3924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ph type="title"/>
          </p:nvPr>
        </p:nvSpPr>
        <p:spPr>
          <a:xfrm>
            <a:off x="457200" y="154484"/>
            <a:ext cx="8229600" cy="643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Calibri"/>
              <a:buNone/>
            </a:pPr>
            <a:r>
              <a:rPr b="1" lang="en" sz="4000">
                <a:solidFill>
                  <a:srgbClr val="729BDB"/>
                </a:solidFill>
              </a:rPr>
              <a:t>MIS</a:t>
            </a:r>
            <a:endParaRPr b="1" sz="4000">
              <a:solidFill>
                <a:srgbClr val="729BDB"/>
              </a:solidFill>
            </a:endParaRPr>
          </a:p>
        </p:txBody>
      </p:sp>
      <p:sp>
        <p:nvSpPr>
          <p:cNvPr id="636" name="Google Shape;636;p87"/>
          <p:cNvSpPr txBox="1"/>
          <p:nvPr>
            <p:ph idx="1" type="body"/>
          </p:nvPr>
        </p:nvSpPr>
        <p:spPr>
          <a:xfrm>
            <a:off x="457200" y="900132"/>
            <a:ext cx="8229600" cy="3958200"/>
          </a:xfrm>
          <a:prstGeom prst="rect">
            <a:avLst/>
          </a:prstGeom>
          <a:noFill/>
          <a:ln>
            <a:noFill/>
          </a:ln>
        </p:spPr>
        <p:txBody>
          <a:bodyPr anchorCtr="0" anchor="t" bIns="45700" lIns="91425" spcFirstLastPara="1" rIns="91425" wrap="square" tIns="45700">
            <a:noAutofit/>
          </a:bodyPr>
          <a:lstStyle/>
          <a:p>
            <a:pPr indent="-312420" lvl="0" marL="342900" rtl="0" algn="just">
              <a:lnSpc>
                <a:spcPct val="100000"/>
              </a:lnSpc>
              <a:spcBef>
                <a:spcPts val="0"/>
              </a:spcBef>
              <a:spcAft>
                <a:spcPts val="0"/>
              </a:spcAft>
              <a:buClr>
                <a:schemeClr val="dk1"/>
              </a:buClr>
              <a:buSzPts val="2000"/>
              <a:buChar char="•"/>
            </a:pPr>
            <a:r>
              <a:rPr lang="en" sz="2000"/>
              <a:t>These are the information systems at the management level of an organization and serve management-level  functions  like  planning,  controlling,  and  decision-making. </a:t>
            </a:r>
            <a:endParaRPr sz="2000"/>
          </a:p>
          <a:p>
            <a:pPr indent="-312420" lvl="0" marL="342900" rtl="0" algn="just">
              <a:lnSpc>
                <a:spcPct val="100000"/>
              </a:lnSpc>
              <a:spcBef>
                <a:spcPts val="496"/>
              </a:spcBef>
              <a:spcAft>
                <a:spcPts val="0"/>
              </a:spcAft>
              <a:buClr>
                <a:schemeClr val="dk1"/>
              </a:buClr>
              <a:buSzPts val="2000"/>
              <a:buChar char="•"/>
            </a:pPr>
            <a:r>
              <a:rPr lang="en" sz="2000"/>
              <a:t>These systems  provide  reports that  are usually generated  on a predetermined  schedule  and appear in prearranged format.</a:t>
            </a:r>
            <a:endParaRPr sz="2000"/>
          </a:p>
          <a:p>
            <a:pPr indent="-312420" lvl="0" marL="342900" rtl="0" algn="just">
              <a:lnSpc>
                <a:spcPct val="100000"/>
              </a:lnSpc>
              <a:spcBef>
                <a:spcPts val="496"/>
              </a:spcBef>
              <a:spcAft>
                <a:spcPts val="0"/>
              </a:spcAft>
              <a:buClr>
                <a:schemeClr val="dk1"/>
              </a:buClr>
              <a:buSzPts val="2000"/>
              <a:buChar char="•"/>
            </a:pPr>
            <a:r>
              <a:rPr lang="en" sz="2000"/>
              <a:t>Typically, these systems use internal data provided by the transaction processing systems.</a:t>
            </a:r>
            <a:endParaRPr sz="2000"/>
          </a:p>
          <a:p>
            <a:pPr indent="-312420" lvl="0" marL="342900" rtl="0" algn="just">
              <a:lnSpc>
                <a:spcPct val="100000"/>
              </a:lnSpc>
              <a:spcBef>
                <a:spcPts val="496"/>
              </a:spcBef>
              <a:spcAft>
                <a:spcPts val="0"/>
              </a:spcAft>
              <a:buClr>
                <a:schemeClr val="dk1"/>
              </a:buClr>
              <a:buSzPts val="2000"/>
              <a:buChar char="•"/>
            </a:pPr>
            <a:r>
              <a:rPr lang="en" sz="2000"/>
              <a:t>These systems are used for structured decision-making and in some cases for semi-structured decision making as well.</a:t>
            </a:r>
            <a:endParaRPr sz="2000"/>
          </a:p>
          <a:p>
            <a:pPr indent="-312420" lvl="0" marL="342900" rtl="0" algn="just">
              <a:lnSpc>
                <a:spcPct val="100000"/>
              </a:lnSpc>
              <a:spcBef>
                <a:spcPts val="496"/>
              </a:spcBef>
              <a:spcAft>
                <a:spcPts val="0"/>
              </a:spcAft>
              <a:buClr>
                <a:schemeClr val="dk1"/>
              </a:buClr>
              <a:buSzPts val="2000"/>
              <a:buChar char="•"/>
            </a:pPr>
            <a:r>
              <a:rPr lang="en" sz="2000"/>
              <a:t>Salary analysis and sales reporting are the examples in which MIS can be used.</a:t>
            </a:r>
            <a:endParaRPr sz="2000"/>
          </a:p>
        </p:txBody>
      </p:sp>
      <p:sp>
        <p:nvSpPr>
          <p:cNvPr id="637" name="Google Shape;637;p87"/>
          <p:cNvSpPr txBox="1"/>
          <p:nvPr>
            <p:ph idx="12" type="sldNum"/>
          </p:nvPr>
        </p:nvSpPr>
        <p:spPr>
          <a:xfrm>
            <a:off x="6553200" y="3575447"/>
            <a:ext cx="21336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8"/>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sz="4000">
                <a:solidFill>
                  <a:srgbClr val="729BDB"/>
                </a:solidFill>
              </a:rPr>
              <a:t>TPS and MIS</a:t>
            </a:r>
            <a:endParaRPr b="1" sz="4000">
              <a:solidFill>
                <a:srgbClr val="729BDB"/>
              </a:solidFill>
            </a:endParaRPr>
          </a:p>
        </p:txBody>
      </p:sp>
      <p:sp>
        <p:nvSpPr>
          <p:cNvPr id="643" name="Google Shape;643;p88"/>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44" name="Google Shape;644;p8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645" name="Google Shape;645;p88"/>
          <p:cNvPicPr preferRelativeResize="0"/>
          <p:nvPr/>
        </p:nvPicPr>
        <p:blipFill>
          <a:blip r:embed="rId3">
            <a:alphaModFix/>
          </a:blip>
          <a:stretch>
            <a:fillRect/>
          </a:stretch>
        </p:blipFill>
        <p:spPr>
          <a:xfrm>
            <a:off x="457200" y="1091150"/>
            <a:ext cx="7823600" cy="351246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9"/>
          <p:cNvSpPr txBox="1"/>
          <p:nvPr>
            <p:ph type="title"/>
          </p:nvPr>
        </p:nvSpPr>
        <p:spPr>
          <a:xfrm>
            <a:off x="457200" y="57150"/>
            <a:ext cx="7239000" cy="52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959"/>
              <a:buFont typeface="Calibri"/>
              <a:buNone/>
            </a:pPr>
            <a:r>
              <a:rPr b="1" lang="en" sz="3959">
                <a:solidFill>
                  <a:srgbClr val="729BDB"/>
                </a:solidFill>
              </a:rPr>
              <a:t>Executive information system</a:t>
            </a:r>
            <a:endParaRPr b="1" sz="3959">
              <a:solidFill>
                <a:srgbClr val="729BDB"/>
              </a:solidFill>
            </a:endParaRPr>
          </a:p>
        </p:txBody>
      </p:sp>
      <p:sp>
        <p:nvSpPr>
          <p:cNvPr id="651" name="Google Shape;651;p89"/>
          <p:cNvSpPr txBox="1"/>
          <p:nvPr>
            <p:ph idx="1" type="body"/>
          </p:nvPr>
        </p:nvSpPr>
        <p:spPr>
          <a:xfrm>
            <a:off x="76200" y="742950"/>
            <a:ext cx="8001000" cy="4560300"/>
          </a:xfrm>
          <a:prstGeom prst="rect">
            <a:avLst/>
          </a:prstGeom>
          <a:noFill/>
          <a:ln>
            <a:noFill/>
          </a:ln>
        </p:spPr>
        <p:txBody>
          <a:bodyPr anchorCtr="0" anchor="t" bIns="45700" lIns="91425" spcFirstLastPara="1" rIns="91425" wrap="square" tIns="45700">
            <a:noAutofit/>
          </a:bodyPr>
          <a:lstStyle/>
          <a:p>
            <a:pPr indent="-323850" lvl="0" marL="342900" rtl="0" algn="just">
              <a:lnSpc>
                <a:spcPct val="100000"/>
              </a:lnSpc>
              <a:spcBef>
                <a:spcPts val="0"/>
              </a:spcBef>
              <a:spcAft>
                <a:spcPts val="0"/>
              </a:spcAft>
              <a:buClr>
                <a:schemeClr val="dk1"/>
              </a:buClr>
              <a:buSzPts val="1900"/>
              <a:buChar char="•"/>
            </a:pPr>
            <a:r>
              <a:rPr lang="en" sz="1900"/>
              <a:t>These systems are also called </a:t>
            </a:r>
            <a:r>
              <a:rPr b="1" lang="en" sz="1900"/>
              <a:t>executive support systems (ESSs) </a:t>
            </a:r>
            <a:r>
              <a:rPr lang="en" sz="1900"/>
              <a:t>and serve the strategic level of the organization.</a:t>
            </a:r>
            <a:endParaRPr sz="1900"/>
          </a:p>
          <a:p>
            <a:pPr indent="-323850" lvl="0" marL="342900" rtl="0" algn="just">
              <a:lnSpc>
                <a:spcPct val="100000"/>
              </a:lnSpc>
              <a:spcBef>
                <a:spcPts val="440"/>
              </a:spcBef>
              <a:spcAft>
                <a:spcPts val="0"/>
              </a:spcAft>
              <a:buClr>
                <a:schemeClr val="dk1"/>
              </a:buClr>
              <a:buSzPts val="1900"/>
              <a:buChar char="•"/>
            </a:pPr>
            <a:r>
              <a:rPr lang="en" sz="1900"/>
              <a:t>These systems are designed to address unstructured decision making through advanced graphics and communication.</a:t>
            </a:r>
            <a:endParaRPr sz="1900"/>
          </a:p>
          <a:p>
            <a:pPr indent="-323850" lvl="0" marL="342900" rtl="0" algn="just">
              <a:lnSpc>
                <a:spcPct val="100000"/>
              </a:lnSpc>
              <a:spcBef>
                <a:spcPts val="440"/>
              </a:spcBef>
              <a:spcAft>
                <a:spcPts val="0"/>
              </a:spcAft>
              <a:buClr>
                <a:schemeClr val="dk1"/>
              </a:buClr>
              <a:buSzPts val="1900"/>
              <a:buChar char="•"/>
            </a:pPr>
            <a:r>
              <a:rPr lang="en" sz="1900"/>
              <a:t>These systems incorporate data about  external  events  such  as  new  tax  laws  or  competitors,  but  they  also  draw summarized information from internal MIS and DSS.</a:t>
            </a:r>
            <a:endParaRPr sz="1900"/>
          </a:p>
          <a:p>
            <a:pPr indent="-323850" lvl="0" marL="342900" rtl="0" algn="just">
              <a:lnSpc>
                <a:spcPct val="100000"/>
              </a:lnSpc>
              <a:spcBef>
                <a:spcPts val="440"/>
              </a:spcBef>
              <a:spcAft>
                <a:spcPts val="0"/>
              </a:spcAft>
              <a:buClr>
                <a:schemeClr val="dk1"/>
              </a:buClr>
              <a:buSzPts val="1900"/>
              <a:buChar char="•"/>
            </a:pPr>
            <a:r>
              <a:rPr lang="en" sz="1900"/>
              <a:t>These  systems  are  not  designed  to  solve  a  specific problem but  they provide  a generalized computing and telecommunication capacity that can be applied to a changing array of problems. 5-year operating plan is an example in which EIS can be used.</a:t>
            </a:r>
            <a:endParaRPr sz="1900"/>
          </a:p>
          <a:p>
            <a:pPr indent="-323850" lvl="0" marL="342900" rtl="0" algn="just">
              <a:lnSpc>
                <a:spcPct val="100000"/>
              </a:lnSpc>
              <a:spcBef>
                <a:spcPts val="440"/>
              </a:spcBef>
              <a:spcAft>
                <a:spcPts val="0"/>
              </a:spcAft>
              <a:buClr>
                <a:schemeClr val="dk1"/>
              </a:buClr>
              <a:buSzPts val="1900"/>
              <a:buChar char="•"/>
            </a:pPr>
            <a:r>
              <a:rPr lang="en" sz="1900"/>
              <a:t>ESS extend and support the capabilities of executives, permitting them to make sense of their environments.</a:t>
            </a:r>
            <a:br>
              <a:rPr lang="en" sz="1900"/>
            </a:br>
            <a:endParaRPr sz="1900"/>
          </a:p>
        </p:txBody>
      </p:sp>
      <p:sp>
        <p:nvSpPr>
          <p:cNvPr id="652" name="Google Shape;652;p89"/>
          <p:cNvSpPr txBox="1"/>
          <p:nvPr>
            <p:ph idx="12" type="sldNum"/>
          </p:nvPr>
        </p:nvSpPr>
        <p:spPr>
          <a:xfrm>
            <a:off x="6553200" y="3575447"/>
            <a:ext cx="21336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0"/>
          <p:cNvSpPr txBox="1"/>
          <p:nvPr>
            <p:ph type="title"/>
          </p:nvPr>
        </p:nvSpPr>
        <p:spPr>
          <a:xfrm>
            <a:off x="457200" y="2059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 sz="4000">
                <a:solidFill>
                  <a:srgbClr val="729BDB"/>
                </a:solidFill>
              </a:rPr>
              <a:t>Executive Support System</a:t>
            </a:r>
            <a:endParaRPr b="1" sz="4000">
              <a:solidFill>
                <a:srgbClr val="729BDB"/>
              </a:solidFill>
            </a:endParaRPr>
          </a:p>
        </p:txBody>
      </p:sp>
      <p:sp>
        <p:nvSpPr>
          <p:cNvPr id="658" name="Google Shape;658;p90"/>
          <p:cNvSpPr txBox="1"/>
          <p:nvPr>
            <p:ph idx="1" type="body"/>
          </p:nvPr>
        </p:nvSpPr>
        <p:spPr>
          <a:xfrm>
            <a:off x="457200" y="1200150"/>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sp>
        <p:nvSpPr>
          <p:cNvPr id="659" name="Google Shape;659;p9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660" name="Google Shape;660;p90"/>
          <p:cNvPicPr preferRelativeResize="0"/>
          <p:nvPr/>
        </p:nvPicPr>
        <p:blipFill>
          <a:blip r:embed="rId3">
            <a:alphaModFix/>
          </a:blip>
          <a:stretch>
            <a:fillRect/>
          </a:stretch>
        </p:blipFill>
        <p:spPr>
          <a:xfrm>
            <a:off x="1075824" y="1135475"/>
            <a:ext cx="6382825" cy="40080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solidFill>
                  <a:srgbClr val="729BDB"/>
                </a:solidFill>
              </a:rPr>
              <a:t>Expert System </a:t>
            </a:r>
            <a:endParaRPr b="1" sz="4000">
              <a:solidFill>
                <a:srgbClr val="729BDB"/>
              </a:solidFill>
            </a:endParaRPr>
          </a:p>
        </p:txBody>
      </p:sp>
      <p:sp>
        <p:nvSpPr>
          <p:cNvPr id="666" name="Google Shape;666;p9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0000"/>
              </a:lnSpc>
              <a:spcBef>
                <a:spcPts val="480"/>
              </a:spcBef>
              <a:spcAft>
                <a:spcPts val="0"/>
              </a:spcAft>
              <a:buNone/>
            </a:pPr>
            <a:r>
              <a:rPr lang="en" sz="2000"/>
              <a:t>A programmed decision-making information system that captures and reproduces the knowledge and expertise of an expert problem solver or decision maker and then simulates the “thinking” or “actions” of that expert.</a:t>
            </a:r>
            <a:endParaRPr sz="2000"/>
          </a:p>
          <a:p>
            <a:pPr indent="0" lvl="0" marL="0" rtl="0" algn="l">
              <a:lnSpc>
                <a:spcPct val="100000"/>
              </a:lnSpc>
              <a:spcBef>
                <a:spcPts val="480"/>
              </a:spcBef>
              <a:spcAft>
                <a:spcPts val="0"/>
              </a:spcAft>
              <a:buNone/>
            </a:pPr>
            <a:r>
              <a:rPr lang="en" sz="2000"/>
              <a:t>Expert systems are implemented with </a:t>
            </a:r>
            <a:r>
              <a:rPr b="1" lang="en" sz="2000"/>
              <a:t>artificial intelligence</a:t>
            </a:r>
            <a:r>
              <a:rPr lang="en" sz="2000"/>
              <a:t> technology that captures, stores, and provides access to the reasoning of the experts. </a:t>
            </a:r>
            <a:endParaRPr sz="2000"/>
          </a:p>
        </p:txBody>
      </p:sp>
      <p:sp>
        <p:nvSpPr>
          <p:cNvPr id="667" name="Google Shape;667;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solidFill>
                  <a:srgbClr val="729BDB"/>
                </a:solidFill>
              </a:rPr>
              <a:t>Summary of ISs</a:t>
            </a:r>
            <a:endParaRPr b="1" sz="4000">
              <a:solidFill>
                <a:srgbClr val="729BDB"/>
              </a:solidFill>
            </a:endParaRPr>
          </a:p>
        </p:txBody>
      </p:sp>
      <p:sp>
        <p:nvSpPr>
          <p:cNvPr id="673" name="Google Shape;673;p9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74" name="Google Shape;674;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5" name="Google Shape;675;p92"/>
          <p:cNvPicPr preferRelativeResize="0"/>
          <p:nvPr/>
        </p:nvPicPr>
        <p:blipFill>
          <a:blip r:embed="rId3">
            <a:alphaModFix/>
          </a:blip>
          <a:stretch>
            <a:fillRect/>
          </a:stretch>
        </p:blipFill>
        <p:spPr>
          <a:xfrm>
            <a:off x="290500" y="1123371"/>
            <a:ext cx="8181950" cy="37314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Analysis and Design  ??</a:t>
            </a:r>
            <a:endParaRPr b="1" sz="4000"/>
          </a:p>
        </p:txBody>
      </p:sp>
      <p:sp>
        <p:nvSpPr>
          <p:cNvPr id="117" name="Google Shape;117;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56393" lvl="0" marL="457200" rtl="0" algn="just">
              <a:lnSpc>
                <a:spcPct val="105000"/>
              </a:lnSpc>
              <a:spcBef>
                <a:spcPts val="0"/>
              </a:spcBef>
              <a:spcAft>
                <a:spcPts val="0"/>
              </a:spcAft>
              <a:buSzPts val="2013"/>
              <a:buChar char="●"/>
            </a:pPr>
            <a:r>
              <a:rPr b="1" lang="en" sz="2012"/>
              <a:t>Analysis </a:t>
            </a:r>
            <a:r>
              <a:rPr lang="en" sz="2012"/>
              <a:t>emphasizes an </a:t>
            </a:r>
            <a:r>
              <a:rPr b="1" lang="en" sz="2012"/>
              <a:t>investigation of the problem</a:t>
            </a:r>
            <a:r>
              <a:rPr lang="en" sz="2012"/>
              <a:t> and </a:t>
            </a:r>
            <a:r>
              <a:rPr b="1" lang="en" sz="2012"/>
              <a:t>requirements</a:t>
            </a:r>
            <a:r>
              <a:rPr lang="en" sz="2012"/>
              <a:t>, rather than a solution. </a:t>
            </a:r>
            <a:endParaRPr sz="2012"/>
          </a:p>
          <a:p>
            <a:pPr indent="0" lvl="0" marL="914400" rtl="0" algn="just">
              <a:lnSpc>
                <a:spcPct val="105000"/>
              </a:lnSpc>
              <a:spcBef>
                <a:spcPts val="0"/>
              </a:spcBef>
              <a:spcAft>
                <a:spcPts val="0"/>
              </a:spcAft>
              <a:buNone/>
            </a:pPr>
            <a:r>
              <a:rPr lang="en" sz="2012"/>
              <a:t>For example, if a new computerized library information system is desired, how will it be used?</a:t>
            </a:r>
            <a:endParaRPr sz="2012"/>
          </a:p>
          <a:p>
            <a:pPr indent="0" lvl="0" marL="457200" rtl="0" algn="just">
              <a:lnSpc>
                <a:spcPct val="105000"/>
              </a:lnSpc>
              <a:spcBef>
                <a:spcPts val="0"/>
              </a:spcBef>
              <a:spcAft>
                <a:spcPts val="0"/>
              </a:spcAft>
              <a:buNone/>
            </a:pPr>
            <a:r>
              <a:t/>
            </a:r>
            <a:endParaRPr sz="2012"/>
          </a:p>
          <a:p>
            <a:pPr indent="-356393" lvl="0" marL="457200" rtl="0" algn="just">
              <a:lnSpc>
                <a:spcPct val="105000"/>
              </a:lnSpc>
              <a:spcBef>
                <a:spcPts val="0"/>
              </a:spcBef>
              <a:spcAft>
                <a:spcPts val="0"/>
              </a:spcAft>
              <a:buSzPts val="2013"/>
              <a:buChar char="●"/>
            </a:pPr>
            <a:r>
              <a:rPr b="1" lang="en" sz="2012"/>
              <a:t>Design </a:t>
            </a:r>
            <a:r>
              <a:rPr lang="en" sz="2012"/>
              <a:t>emphasizes a </a:t>
            </a:r>
            <a:r>
              <a:rPr b="1" lang="en" sz="2012"/>
              <a:t>conceptual solution</a:t>
            </a:r>
            <a:r>
              <a:rPr lang="en" sz="2012"/>
              <a:t> that fulfills the requirements, rather than its implementation. </a:t>
            </a:r>
            <a:endParaRPr sz="2012"/>
          </a:p>
          <a:p>
            <a:pPr indent="0" lvl="0" marL="914400" rtl="0" algn="just">
              <a:lnSpc>
                <a:spcPct val="105000"/>
              </a:lnSpc>
              <a:spcBef>
                <a:spcPts val="0"/>
              </a:spcBef>
              <a:spcAft>
                <a:spcPts val="0"/>
              </a:spcAft>
              <a:buNone/>
            </a:pPr>
            <a:r>
              <a:rPr lang="en" sz="2012"/>
              <a:t>For example, a description of a database schema and software objects. Ultimately, designs can be implemented.</a:t>
            </a:r>
            <a:endParaRPr sz="2012"/>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729BDB"/>
                </a:solidFill>
              </a:rPr>
              <a:t>Interconnection among ISs</a:t>
            </a:r>
            <a:endParaRPr b="1">
              <a:solidFill>
                <a:srgbClr val="729BDB"/>
              </a:solidFill>
            </a:endParaRPr>
          </a:p>
        </p:txBody>
      </p:sp>
      <p:sp>
        <p:nvSpPr>
          <p:cNvPr id="681" name="Google Shape;681;p9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82" name="Google Shape;682;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3" name="Google Shape;683;p93"/>
          <p:cNvPicPr preferRelativeResize="0"/>
          <p:nvPr/>
        </p:nvPicPr>
        <p:blipFill>
          <a:blip r:embed="rId3">
            <a:alphaModFix/>
          </a:blip>
          <a:stretch>
            <a:fillRect/>
          </a:stretch>
        </p:blipFill>
        <p:spPr>
          <a:xfrm>
            <a:off x="395550" y="1309225"/>
            <a:ext cx="5525047" cy="33539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689" name="Google Shape;689;p9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4500"/>
          </a:p>
          <a:p>
            <a:pPr indent="0" lvl="0" marL="0" rtl="0" algn="ctr">
              <a:spcBef>
                <a:spcPts val="1200"/>
              </a:spcBef>
              <a:spcAft>
                <a:spcPts val="1200"/>
              </a:spcAft>
              <a:buNone/>
            </a:pPr>
            <a:r>
              <a:rPr b="1" lang="en" sz="4500"/>
              <a:t>Thank you !!!</a:t>
            </a:r>
            <a:endParaRPr b="1" sz="4500"/>
          </a:p>
        </p:txBody>
      </p:sp>
      <p:sp>
        <p:nvSpPr>
          <p:cNvPr id="690" name="Google Shape;690;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4000"/>
              <a:t>References</a:t>
            </a:r>
            <a:endParaRPr b="1" sz="4000"/>
          </a:p>
        </p:txBody>
      </p:sp>
      <p:sp>
        <p:nvSpPr>
          <p:cNvPr id="696" name="Google Shape;696;p9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97" name="Google Shape;697;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en" sz="4000">
                <a:highlight>
                  <a:srgbClr val="FFFFFF"/>
                </a:highlight>
              </a:rPr>
              <a:t>System Analysis Vs. System Design</a:t>
            </a:r>
            <a:endParaRPr sz="4000"/>
          </a:p>
        </p:txBody>
      </p:sp>
      <p:sp>
        <p:nvSpPr>
          <p:cNvPr id="124" name="Google Shape;124;p22"/>
          <p:cNvSpPr txBox="1"/>
          <p:nvPr>
            <p:ph idx="1" type="body"/>
          </p:nvPr>
        </p:nvSpPr>
        <p:spPr>
          <a:xfrm>
            <a:off x="311700" y="127127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Do the Right Thing</a:t>
            </a:r>
            <a:r>
              <a:rPr lang="en" sz="2000"/>
              <a:t> </a:t>
            </a:r>
            <a:r>
              <a:rPr i="1" lang="en" sz="2000"/>
              <a:t>(Analysis)</a:t>
            </a:r>
            <a:r>
              <a:rPr lang="en" sz="2000"/>
              <a:t>, and </a:t>
            </a:r>
            <a:r>
              <a:rPr b="1" lang="en" sz="2000"/>
              <a:t>Do the Thing Right</a:t>
            </a:r>
            <a:r>
              <a:rPr lang="en" sz="2000"/>
              <a:t> </a:t>
            </a:r>
            <a:r>
              <a:rPr i="1" lang="en" sz="2000"/>
              <a:t>(Design)</a:t>
            </a:r>
            <a:r>
              <a:rPr lang="en" sz="2000"/>
              <a:t>.</a:t>
            </a:r>
            <a:endParaRPr sz="2000"/>
          </a:p>
          <a:p>
            <a:pPr indent="-355600" lvl="0" marL="457200" rtl="0" algn="just">
              <a:spcBef>
                <a:spcPts val="1200"/>
              </a:spcBef>
              <a:spcAft>
                <a:spcPts val="0"/>
              </a:spcAft>
              <a:buSzPts val="2000"/>
              <a:buChar char="●"/>
            </a:pPr>
            <a:r>
              <a:rPr b="1" lang="en" sz="2000">
                <a:highlight>
                  <a:srgbClr val="FFFFFF"/>
                </a:highlight>
              </a:rPr>
              <a:t>System Analysis</a:t>
            </a:r>
            <a:r>
              <a:rPr lang="en" sz="2000">
                <a:highlight>
                  <a:srgbClr val="FFFFFF"/>
                </a:highlight>
              </a:rPr>
              <a:t> is about </a:t>
            </a:r>
            <a:r>
              <a:rPr lang="en" sz="2000">
                <a:highlight>
                  <a:srgbClr val="FFFFFF"/>
                </a:highlight>
              </a:rPr>
              <a:t>Investigation of the problem and requirement rather than solution.</a:t>
            </a:r>
            <a:endParaRPr sz="2000">
              <a:highlight>
                <a:srgbClr val="FFFFFF"/>
              </a:highlight>
            </a:endParaRPr>
          </a:p>
          <a:p>
            <a:pPr indent="-355600" lvl="0" marL="457200" rtl="0" algn="just">
              <a:spcBef>
                <a:spcPts val="0"/>
              </a:spcBef>
              <a:spcAft>
                <a:spcPts val="0"/>
              </a:spcAft>
              <a:buSzPts val="2000"/>
              <a:buChar char="●"/>
            </a:pPr>
            <a:r>
              <a:rPr b="1" lang="en" sz="2000">
                <a:highlight>
                  <a:srgbClr val="FFFFFF"/>
                </a:highlight>
              </a:rPr>
              <a:t>System Design</a:t>
            </a:r>
            <a:r>
              <a:rPr lang="en" sz="2000">
                <a:highlight>
                  <a:srgbClr val="FFFFFF"/>
                </a:highlight>
              </a:rPr>
              <a:t> is a conceptual solution that fulfills the requirements, rather than implementation.</a:t>
            </a:r>
            <a:endParaRPr sz="2000">
              <a:highlight>
                <a:srgbClr val="FFFFFF"/>
              </a:highlight>
            </a:endParaRPr>
          </a:p>
          <a:p>
            <a:pPr indent="-355600" lvl="0" marL="457200" rtl="0" algn="just">
              <a:spcBef>
                <a:spcPts val="0"/>
              </a:spcBef>
              <a:spcAft>
                <a:spcPts val="0"/>
              </a:spcAft>
              <a:buSzPts val="2000"/>
              <a:buChar char="●"/>
            </a:pPr>
            <a:r>
              <a:rPr lang="en" sz="2000">
                <a:highlight>
                  <a:srgbClr val="FFFFFF"/>
                </a:highlight>
              </a:rPr>
              <a:t>Analysis and Design is not about programming. It’s creating artifacts that support programming.</a:t>
            </a:r>
            <a:endParaRPr sz="2000"/>
          </a:p>
        </p:txBody>
      </p:sp>
      <p:sp>
        <p:nvSpPr>
          <p:cNvPr id="125" name="Google Shape;12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